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96" r:id="rId2"/>
    <p:sldId id="302" r:id="rId3"/>
    <p:sldId id="267" r:id="rId4"/>
    <p:sldId id="301" r:id="rId5"/>
    <p:sldId id="269" r:id="rId6"/>
    <p:sldId id="303" r:id="rId7"/>
    <p:sldId id="274" r:id="rId8"/>
    <p:sldId id="275" r:id="rId9"/>
    <p:sldId id="295" r:id="rId10"/>
    <p:sldId id="257" r:id="rId11"/>
    <p:sldId id="299" r:id="rId12"/>
    <p:sldId id="294" r:id="rId13"/>
    <p:sldId id="297" r:id="rId14"/>
    <p:sldId id="298" r:id="rId15"/>
    <p:sldId id="300" r:id="rId16"/>
    <p:sldId id="258" r:id="rId17"/>
    <p:sldId id="259" r:id="rId18"/>
    <p:sldId id="260" r:id="rId19"/>
    <p:sldId id="261" r:id="rId20"/>
    <p:sldId id="262" r:id="rId21"/>
    <p:sldId id="263" r:id="rId22"/>
    <p:sldId id="264" r:id="rId23"/>
    <p:sldId id="265" r:id="rId24"/>
    <p:sldId id="276" r:id="rId25"/>
    <p:sldId id="277" r:id="rId26"/>
    <p:sldId id="266" r:id="rId27"/>
    <p:sldId id="270" r:id="rId28"/>
    <p:sldId id="271" r:id="rId29"/>
    <p:sldId id="285" r:id="rId30"/>
    <p:sldId id="286" r:id="rId31"/>
    <p:sldId id="287" r:id="rId32"/>
    <p:sldId id="272" r:id="rId33"/>
    <p:sldId id="273" r:id="rId34"/>
    <p:sldId id="278" r:id="rId35"/>
    <p:sldId id="279" r:id="rId36"/>
    <p:sldId id="280" r:id="rId37"/>
    <p:sldId id="281" r:id="rId38"/>
    <p:sldId id="282" r:id="rId39"/>
    <p:sldId id="283"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514" y="-7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28.02.2025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28.02.2025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484784"/>
            <a:ext cx="7056784" cy="3960440"/>
          </a:xfrm>
        </p:spPr>
        <p:txBody>
          <a:bodyPr>
            <a:noAutofit/>
          </a:bodyPr>
          <a:lstStyle/>
          <a:p>
            <a:r>
              <a:rPr lang="tr-TR" sz="6600" b="1" i="1" dirty="0">
                <a:latin typeface="Arial" panose="020B0604020202020204" pitchFamily="34" charset="0"/>
                <a:cs typeface="Arial" panose="020B0604020202020204" pitchFamily="34" charset="0"/>
              </a:rPr>
              <a:t>		</a:t>
            </a:r>
          </a:p>
        </p:txBody>
      </p:sp>
      <p:sp>
        <p:nvSpPr>
          <p:cNvPr id="3" name="2 İçerik Yer Tutucusu"/>
          <p:cNvSpPr>
            <a:spLocks noGrp="1"/>
          </p:cNvSpPr>
          <p:nvPr>
            <p:ph idx="1"/>
          </p:nvPr>
        </p:nvSpPr>
        <p:spPr/>
        <p:txBody>
          <a:bodyPr vert="horz" lIns="91440" tIns="45720" rIns="91440" bIns="45720" anchor="t">
            <a:noAutofit/>
          </a:bodyPr>
          <a:lstStyle/>
          <a:p>
            <a:pPr marL="0" indent="0" algn="ctr">
              <a:buNone/>
            </a:pPr>
            <a:r>
              <a:rPr lang="tr-TR" sz="4000" b="1" i="1" dirty="0">
                <a:solidFill>
                  <a:srgbClr val="FF0000"/>
                </a:solidFill>
                <a:latin typeface="Times New Roman" pitchFamily="18" charset="0"/>
                <a:cs typeface="Times New Roman" pitchFamily="18" charset="0"/>
              </a:rPr>
              <a:t>ÖZEL GEREKSİNİMLİ BİREYLERİN</a:t>
            </a:r>
          </a:p>
          <a:p>
            <a:pPr marL="0" indent="0" algn="ctr">
              <a:buNone/>
            </a:pPr>
            <a:r>
              <a:rPr lang="tr-TR" sz="4000" b="1" i="1" dirty="0">
                <a:solidFill>
                  <a:srgbClr val="FF0000"/>
                </a:solidFill>
                <a:latin typeface="Times New Roman" pitchFamily="18" charset="0"/>
                <a:cs typeface="Times New Roman" pitchFamily="18" charset="0"/>
              </a:rPr>
              <a:t>SOSYAL HAKLARI</a:t>
            </a:r>
          </a:p>
          <a:p>
            <a:pPr marL="0" indent="0" algn="ctr">
              <a:buNone/>
            </a:pPr>
            <a:endParaRPr lang="tr-TR" sz="4000" b="1" i="1" dirty="0">
              <a:latin typeface="Times New Roman" pitchFamily="18" charset="0"/>
              <a:cs typeface="Times New Roman" pitchFamily="18" charset="0"/>
            </a:endParaRPr>
          </a:p>
          <a:p>
            <a:pPr marL="0" indent="0" algn="ctr">
              <a:buNone/>
            </a:pPr>
            <a:r>
              <a:rPr lang="tr-TR" sz="2800" b="1" i="1" dirty="0">
                <a:latin typeface="Times New Roman" pitchFamily="18" charset="0"/>
                <a:cs typeface="Times New Roman" pitchFamily="18" charset="0"/>
              </a:rPr>
              <a:t>Murat PERK</a:t>
            </a:r>
          </a:p>
          <a:p>
            <a:pPr marL="0" indent="0" algn="ctr">
              <a:buNone/>
            </a:pPr>
            <a:r>
              <a:rPr lang="tr-TR" sz="2800" b="1" i="1" dirty="0">
                <a:latin typeface="Times New Roman"/>
                <a:cs typeface="Times New Roman"/>
              </a:rPr>
              <a:t>SOSYAL HİZMET UZMANI</a:t>
            </a:r>
          </a:p>
          <a:p>
            <a:pPr marL="0" indent="0" algn="ctr">
              <a:buNone/>
            </a:pPr>
            <a:endParaRPr lang="tr-TR" sz="2800" b="1" i="1" dirty="0">
              <a:latin typeface="Times New Roman" pitchFamily="18" charset="0"/>
              <a:cs typeface="Times New Roman" pitchFamily="18" charset="0"/>
            </a:endParaRPr>
          </a:p>
        </p:txBody>
      </p:sp>
    </p:spTree>
    <p:extLst>
      <p:ext uri="{BB962C8B-B14F-4D97-AF65-F5344CB8AC3E}">
        <p14:creationId xmlns:p14="http://schemas.microsoft.com/office/powerpoint/2010/main" val="1318168074"/>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İETT ENGELLİ KARTI</a:t>
            </a:r>
          </a:p>
        </p:txBody>
      </p:sp>
      <p:sp>
        <p:nvSpPr>
          <p:cNvPr id="3" name="2 İçerik Yer Tutucusu"/>
          <p:cNvSpPr>
            <a:spLocks noGrp="1"/>
          </p:cNvSpPr>
          <p:nvPr>
            <p:ph idx="1"/>
          </p:nvPr>
        </p:nvSpPr>
        <p:spPr/>
        <p:txBody>
          <a:bodyPr>
            <a:normAutofit/>
          </a:bodyPr>
          <a:lstStyle/>
          <a:p>
            <a:pPr lvl="0"/>
            <a:r>
              <a:rPr lang="tr-TR" dirty="0"/>
              <a:t> % 40 ve üstü Sağlık Kurulu Raporu /ÇÖZGER aslı ya da  Engelli Kimlik Kartı aslı</a:t>
            </a:r>
          </a:p>
          <a:p>
            <a:pPr lvl="0"/>
            <a:r>
              <a:rPr lang="tr-TR" dirty="0"/>
              <a:t>1 Adet Vesikalık Fotoğraf</a:t>
            </a:r>
          </a:p>
          <a:p>
            <a:pPr lvl="0"/>
            <a:r>
              <a:rPr lang="tr-TR" dirty="0"/>
              <a:t> Nüfus Cüzdan Aslı</a:t>
            </a:r>
          </a:p>
          <a:p>
            <a:r>
              <a:rPr lang="tr-TR" dirty="0" smtClean="0"/>
              <a:t>Tel</a:t>
            </a:r>
            <a:r>
              <a:rPr lang="tr-TR" dirty="0"/>
              <a:t>: 153 Beyaz Masa </a:t>
            </a:r>
          </a:p>
          <a:p>
            <a:endParaRPr lang="tr-TR"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EE57B94-F35E-490F-97BD-6A19D54DF0D1}"/>
              </a:ext>
            </a:extLst>
          </p:cNvPr>
          <p:cNvSpPr>
            <a:spLocks noGrp="1"/>
          </p:cNvSpPr>
          <p:nvPr>
            <p:ph type="title"/>
          </p:nvPr>
        </p:nvSpPr>
        <p:spPr/>
        <p:txBody>
          <a:bodyPr/>
          <a:lstStyle/>
          <a:p>
            <a:r>
              <a:rPr lang="tr-TR" dirty="0"/>
              <a:t>                       EKPSS</a:t>
            </a:r>
          </a:p>
        </p:txBody>
      </p:sp>
      <p:sp>
        <p:nvSpPr>
          <p:cNvPr id="3" name="İçerik Yer Tutucusu 2">
            <a:extLst>
              <a:ext uri="{FF2B5EF4-FFF2-40B4-BE49-F238E27FC236}">
                <a16:creationId xmlns:a16="http://schemas.microsoft.com/office/drawing/2014/main" xmlns="" id="{60801C6B-81CD-45E0-A56F-1CCC44DA9AC8}"/>
              </a:ext>
            </a:extLst>
          </p:cNvPr>
          <p:cNvSpPr>
            <a:spLocks noGrp="1"/>
          </p:cNvSpPr>
          <p:nvPr>
            <p:ph idx="1"/>
          </p:nvPr>
        </p:nvSpPr>
        <p:spPr/>
        <p:txBody>
          <a:bodyPr/>
          <a:lstStyle/>
          <a:p>
            <a:pPr marL="0" indent="0">
              <a:buNone/>
            </a:pPr>
            <a:r>
              <a:rPr lang="tr-TR" sz="2800" b="1" i="1" dirty="0"/>
              <a:t>Döner sermayeli kuruluşlar, kanunlarla kurulan fonlar ve kefalet sandıklarına, İl özel idareleri ve belediyeler, il özel idareleri ve belediyelerin kurdukları birlikler ile bunlara bağlı müessese, işletme ve döner sermayeli kuruluşlara, Devlet Memurları Kanunu’na göre devlet memuru istihdam eden diğer kamu kuruluşlarına atama yapılmaktadır</a:t>
            </a: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r>
              <a:rPr lang="tr-TR" sz="2400" b="1" i="1" dirty="0">
                <a:latin typeface="Times New Roman" pitchFamily="18" charset="0"/>
                <a:cs typeface="Times New Roman" pitchFamily="18" charset="0"/>
              </a:rPr>
              <a:t/>
            </a:r>
            <a:br>
              <a:rPr lang="tr-TR" sz="2400" b="1" i="1" dirty="0">
                <a:latin typeface="Times New Roman" pitchFamily="18" charset="0"/>
                <a:cs typeface="Times New Roman" pitchFamily="18" charset="0"/>
              </a:rPr>
            </a:br>
            <a:endParaRPr lang="tr-TR" dirty="0"/>
          </a:p>
        </p:txBody>
      </p:sp>
    </p:spTree>
    <p:extLst>
      <p:ext uri="{BB962C8B-B14F-4D97-AF65-F5344CB8AC3E}">
        <p14:creationId xmlns:p14="http://schemas.microsoft.com/office/powerpoint/2010/main" val="2038220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A3F0D8D-2360-4182-BEC4-2656A2DFA6D5}"/>
              </a:ext>
            </a:extLst>
          </p:cNvPr>
          <p:cNvSpPr>
            <a:spLocks noGrp="1"/>
          </p:cNvSpPr>
          <p:nvPr>
            <p:ph type="title"/>
          </p:nvPr>
        </p:nvSpPr>
        <p:spPr/>
        <p:txBody>
          <a:bodyPr/>
          <a:lstStyle/>
          <a:p>
            <a:r>
              <a:rPr lang="tr-TR" dirty="0"/>
              <a:t>EKPSS YETERSİZLİK ORANI</a:t>
            </a:r>
          </a:p>
        </p:txBody>
      </p:sp>
      <p:sp>
        <p:nvSpPr>
          <p:cNvPr id="3" name="İçerik Yer Tutucusu 2">
            <a:extLst>
              <a:ext uri="{FF2B5EF4-FFF2-40B4-BE49-F238E27FC236}">
                <a16:creationId xmlns:a16="http://schemas.microsoft.com/office/drawing/2014/main" xmlns="" id="{94BD4FAC-88FC-4535-912F-F51F5091830E}"/>
              </a:ext>
            </a:extLst>
          </p:cNvPr>
          <p:cNvSpPr>
            <a:spLocks noGrp="1"/>
          </p:cNvSpPr>
          <p:nvPr>
            <p:ph idx="1"/>
          </p:nvPr>
        </p:nvSpPr>
        <p:spPr/>
        <p:txBody>
          <a:bodyPr>
            <a:normAutofit lnSpcReduction="10000"/>
          </a:bodyPr>
          <a:lstStyle/>
          <a:p>
            <a:r>
              <a:rPr lang="tr-TR" dirty="0"/>
              <a:t>Bu sınava girebilmek için; yetişkinler için en az % 40 oranında özel </a:t>
            </a:r>
            <a:r>
              <a:rPr lang="tr-TR" dirty="0" err="1"/>
              <a:t>gereksinimli</a:t>
            </a:r>
            <a:r>
              <a:rPr lang="tr-TR" dirty="0"/>
              <a:t>, </a:t>
            </a:r>
          </a:p>
          <a:p>
            <a:r>
              <a:rPr lang="tr-TR" dirty="0"/>
              <a:t>Çocuklar için (0-18) </a:t>
            </a:r>
            <a:r>
              <a:rPr lang="tr-TR" dirty="0" err="1"/>
              <a:t>ÇÖZGER’de</a:t>
            </a:r>
            <a:r>
              <a:rPr lang="tr-TR" dirty="0"/>
              <a:t> </a:t>
            </a:r>
          </a:p>
          <a:p>
            <a:r>
              <a:rPr lang="tr-TR" dirty="0"/>
              <a:t> Hafif Düzeyde ÖGV (40-49),</a:t>
            </a:r>
          </a:p>
          <a:p>
            <a:r>
              <a:rPr lang="tr-TR" dirty="0"/>
              <a:t>  Orta Düzeyde ÖGV(50-59) </a:t>
            </a:r>
          </a:p>
          <a:p>
            <a:r>
              <a:rPr lang="tr-TR" dirty="0"/>
              <a:t> İleri Düzeyde ÖGV (60-69)  </a:t>
            </a:r>
          </a:p>
          <a:p>
            <a:r>
              <a:rPr lang="tr-TR" dirty="0"/>
              <a:t>Çok İleri Düzeyde ÖGV(70-79) </a:t>
            </a:r>
          </a:p>
          <a:p>
            <a:r>
              <a:rPr lang="tr-TR" dirty="0"/>
              <a:t>Belirgin Özel Gereksinimi Vardır (80-89)  </a:t>
            </a:r>
          </a:p>
          <a:p>
            <a:r>
              <a:rPr lang="tr-TR" dirty="0"/>
              <a:t>Özel Koşul Gereksinimi Vardır (90-99) ifadelerinden birini almış olan engelli bireyler </a:t>
            </a:r>
            <a:r>
              <a:rPr lang="tr-TR" dirty="0" err="1"/>
              <a:t>EKPSS'ye</a:t>
            </a:r>
            <a:r>
              <a:rPr lang="tr-TR" dirty="0"/>
              <a:t> katılabilirler</a:t>
            </a:r>
          </a:p>
        </p:txBody>
      </p:sp>
    </p:spTree>
    <p:extLst>
      <p:ext uri="{BB962C8B-B14F-4D97-AF65-F5344CB8AC3E}">
        <p14:creationId xmlns:p14="http://schemas.microsoft.com/office/powerpoint/2010/main" val="69400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E268154-EFAB-4600-AD50-4B70AF2F2308}"/>
              </a:ext>
            </a:extLst>
          </p:cNvPr>
          <p:cNvSpPr>
            <a:spLocks noGrp="1"/>
          </p:cNvSpPr>
          <p:nvPr>
            <p:ph type="title"/>
          </p:nvPr>
        </p:nvSpPr>
        <p:spPr>
          <a:xfrm>
            <a:off x="430110" y="1196752"/>
            <a:ext cx="8736037" cy="1098768"/>
          </a:xfrm>
        </p:spPr>
        <p:txBody>
          <a:bodyPr>
            <a:normAutofit fontScale="90000"/>
          </a:bodyPr>
          <a:lstStyle/>
          <a:p>
            <a:r>
              <a:rPr lang="tr-TR" i="1" dirty="0"/>
              <a:t>Ortaöğretim ve altı eğitim düzeyindeki özel </a:t>
            </a:r>
            <a:r>
              <a:rPr lang="tr-TR" i="1" dirty="0" err="1"/>
              <a:t>gereksinimliler</a:t>
            </a:r>
            <a:r>
              <a:rPr lang="tr-TR" i="1" dirty="0"/>
              <a:t> memur olabilirler mi?</a:t>
            </a:r>
          </a:p>
        </p:txBody>
      </p:sp>
      <p:sp>
        <p:nvSpPr>
          <p:cNvPr id="3" name="İçerik Yer Tutucusu 2">
            <a:extLst>
              <a:ext uri="{FF2B5EF4-FFF2-40B4-BE49-F238E27FC236}">
                <a16:creationId xmlns:a16="http://schemas.microsoft.com/office/drawing/2014/main" xmlns="" id="{312A2018-C5DB-4E7D-8EDC-5D00761082DF}"/>
              </a:ext>
            </a:extLst>
          </p:cNvPr>
          <p:cNvSpPr>
            <a:spLocks noGrp="1"/>
          </p:cNvSpPr>
          <p:nvPr>
            <p:ph idx="1"/>
          </p:nvPr>
        </p:nvSpPr>
        <p:spPr>
          <a:xfrm>
            <a:off x="467544" y="2468880"/>
            <a:ext cx="8229600" cy="4389120"/>
          </a:xfrm>
        </p:spPr>
        <p:txBody>
          <a:bodyPr>
            <a:normAutofit/>
          </a:bodyPr>
          <a:lstStyle/>
          <a:p>
            <a:pPr marL="0" indent="0">
              <a:buNone/>
            </a:pPr>
            <a:r>
              <a:rPr lang="tr-TR" sz="3200" b="1" i="1" dirty="0"/>
              <a:t>Kuraya, ilkokul/ortaokul/ilköğretim/özel eğitim iş uygulama merkezi veya okulu mezunu veya bu okullardan yerleştirme işlemlerine son başvuru tarihi itibarıyla mezun olabilecek durumda olan yetersizliği olan adaylar başvurabileceklerdir.</a:t>
            </a:r>
          </a:p>
        </p:txBody>
      </p:sp>
    </p:spTree>
    <p:extLst>
      <p:ext uri="{BB962C8B-B14F-4D97-AF65-F5344CB8AC3E}">
        <p14:creationId xmlns:p14="http://schemas.microsoft.com/office/powerpoint/2010/main" val="1386606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B59B11F-D5AC-4C76-991A-5BD8426B9DA5}"/>
              </a:ext>
            </a:extLst>
          </p:cNvPr>
          <p:cNvSpPr>
            <a:spLocks noGrp="1"/>
          </p:cNvSpPr>
          <p:nvPr>
            <p:ph type="title"/>
          </p:nvPr>
        </p:nvSpPr>
        <p:spPr/>
        <p:txBody>
          <a:bodyPr>
            <a:normAutofit fontScale="90000"/>
          </a:bodyPr>
          <a:lstStyle/>
          <a:p>
            <a:r>
              <a:rPr lang="tr-TR" dirty="0" err="1"/>
              <a:t>EKPSS’ye</a:t>
            </a:r>
            <a:r>
              <a:rPr lang="tr-TR" dirty="0"/>
              <a:t> girebilmek için eğitim düzeyi şartı var mıdır? </a:t>
            </a:r>
          </a:p>
        </p:txBody>
      </p:sp>
      <p:sp>
        <p:nvSpPr>
          <p:cNvPr id="3" name="İçerik Yer Tutucusu 2">
            <a:extLst>
              <a:ext uri="{FF2B5EF4-FFF2-40B4-BE49-F238E27FC236}">
                <a16:creationId xmlns:a16="http://schemas.microsoft.com/office/drawing/2014/main" xmlns="" id="{73CEAA88-181B-469F-9FE0-6D95BEC609BA}"/>
              </a:ext>
            </a:extLst>
          </p:cNvPr>
          <p:cNvSpPr>
            <a:spLocks noGrp="1"/>
          </p:cNvSpPr>
          <p:nvPr>
            <p:ph idx="1"/>
          </p:nvPr>
        </p:nvSpPr>
        <p:spPr/>
        <p:txBody>
          <a:bodyPr>
            <a:normAutofit/>
          </a:bodyPr>
          <a:lstStyle/>
          <a:p>
            <a:pPr marL="0" indent="0">
              <a:buNone/>
            </a:pPr>
            <a:r>
              <a:rPr lang="tr-TR" sz="2800" i="1" dirty="0" err="1">
                <a:latin typeface="Arial" panose="020B0604020202020204" pitchFamily="34" charset="0"/>
                <a:cs typeface="Arial" panose="020B0604020202020204" pitchFamily="34" charset="0"/>
              </a:rPr>
              <a:t>EKPSS’ye</a:t>
            </a:r>
            <a:r>
              <a:rPr lang="tr-TR" sz="2800" i="1" dirty="0">
                <a:latin typeface="Arial" panose="020B0604020202020204" pitchFamily="34" charset="0"/>
                <a:cs typeface="Arial" panose="020B0604020202020204" pitchFamily="34" charset="0"/>
              </a:rPr>
              <a:t>; ortaöğretim kurumlarından, yüksek öğretim ön lisans veya lisans programlarından mezun olan veya </a:t>
            </a:r>
            <a:r>
              <a:rPr lang="tr-TR" sz="2800" i="1" dirty="0" err="1">
                <a:latin typeface="Arial" panose="020B0604020202020204" pitchFamily="34" charset="0"/>
                <a:cs typeface="Arial" panose="020B0604020202020204" pitchFamily="34" charset="0"/>
              </a:rPr>
              <a:t>EKPSS’nin</a:t>
            </a:r>
            <a:r>
              <a:rPr lang="tr-TR" sz="2800" i="1" dirty="0">
                <a:latin typeface="Arial" panose="020B0604020202020204" pitchFamily="34" charset="0"/>
                <a:cs typeface="Arial" panose="020B0604020202020204" pitchFamily="34" charset="0"/>
              </a:rPr>
              <a:t> geçerlilik süresi içinde mezun olabilecek durumda olan yetersizliği olan adaylar başvurabilir</a:t>
            </a:r>
          </a:p>
        </p:txBody>
      </p:sp>
    </p:spTree>
    <p:extLst>
      <p:ext uri="{BB962C8B-B14F-4D97-AF65-F5344CB8AC3E}">
        <p14:creationId xmlns:p14="http://schemas.microsoft.com/office/powerpoint/2010/main" val="202363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868F521-694C-4EF3-BC9D-266FDEBB5B30}"/>
              </a:ext>
            </a:extLst>
          </p:cNvPr>
          <p:cNvSpPr>
            <a:spLocks noGrp="1"/>
          </p:cNvSpPr>
          <p:nvPr>
            <p:ph type="title"/>
          </p:nvPr>
        </p:nvSpPr>
        <p:spPr/>
        <p:txBody>
          <a:bodyPr>
            <a:normAutofit fontScale="90000"/>
          </a:bodyPr>
          <a:lstStyle/>
          <a:p>
            <a:r>
              <a:rPr lang="tr-TR" i="1" dirty="0"/>
              <a:t>KPSS soruları yetersizlik gruplarına göre farklılaşmakta mıdır?</a:t>
            </a:r>
          </a:p>
        </p:txBody>
      </p:sp>
      <p:sp>
        <p:nvSpPr>
          <p:cNvPr id="3" name="İçerik Yer Tutucusu 2">
            <a:extLst>
              <a:ext uri="{FF2B5EF4-FFF2-40B4-BE49-F238E27FC236}">
                <a16:creationId xmlns:a16="http://schemas.microsoft.com/office/drawing/2014/main" xmlns="" id="{A8F4BFC1-46B2-4229-85A7-C72E1A03CB80}"/>
              </a:ext>
            </a:extLst>
          </p:cNvPr>
          <p:cNvSpPr>
            <a:spLocks noGrp="1"/>
          </p:cNvSpPr>
          <p:nvPr>
            <p:ph idx="1"/>
          </p:nvPr>
        </p:nvSpPr>
        <p:spPr/>
        <p:txBody>
          <a:bodyPr/>
          <a:lstStyle/>
          <a:p>
            <a:pPr marL="0" indent="0">
              <a:buNone/>
            </a:pPr>
            <a:r>
              <a:rPr lang="tr-TR" i="1" dirty="0"/>
              <a:t>Sınavda sorular 4 kategoride sınıflandırılmıştır: </a:t>
            </a:r>
          </a:p>
          <a:p>
            <a:pPr marL="0" indent="0">
              <a:buNone/>
            </a:pPr>
            <a:r>
              <a:rPr lang="tr-TR" i="1" dirty="0"/>
              <a:t>1)Genel yetersizliği olan</a:t>
            </a:r>
          </a:p>
          <a:p>
            <a:pPr marL="0" indent="0">
              <a:buNone/>
            </a:pPr>
            <a:r>
              <a:rPr lang="tr-TR" i="1" dirty="0"/>
              <a:t>2) Görme yetersizliği olan</a:t>
            </a:r>
          </a:p>
          <a:p>
            <a:pPr marL="0" indent="0">
              <a:buNone/>
            </a:pPr>
            <a:r>
              <a:rPr lang="tr-TR" i="1" dirty="0"/>
              <a:t>3) İşitme yetersizliği olan</a:t>
            </a:r>
          </a:p>
          <a:p>
            <a:pPr marL="0" indent="0">
              <a:buNone/>
            </a:pPr>
            <a:r>
              <a:rPr lang="tr-TR" i="1" dirty="0"/>
              <a:t> 4)Zihinsel yetersizliği olan</a:t>
            </a:r>
          </a:p>
        </p:txBody>
      </p:sp>
    </p:spTree>
    <p:extLst>
      <p:ext uri="{BB962C8B-B14F-4D97-AF65-F5344CB8AC3E}">
        <p14:creationId xmlns:p14="http://schemas.microsoft.com/office/powerpoint/2010/main" val="1926869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TCDD İNDİRİM</a:t>
            </a:r>
          </a:p>
        </p:txBody>
      </p:sp>
      <p:sp>
        <p:nvSpPr>
          <p:cNvPr id="3" name="2 İçerik Yer Tutucusu"/>
          <p:cNvSpPr>
            <a:spLocks noGrp="1"/>
          </p:cNvSpPr>
          <p:nvPr>
            <p:ph idx="1"/>
          </p:nvPr>
        </p:nvSpPr>
        <p:spPr/>
        <p:txBody>
          <a:bodyPr/>
          <a:lstStyle/>
          <a:p>
            <a:r>
              <a:rPr lang="tr-TR" dirty="0"/>
              <a:t>% 40 ve üzeri yetersizliği olan bireyin kendisi, %50 ve üzeri yetersizliği olup, “Ağır Engelli Raporu” bulunanların kendisi ve beraberindeki bir refakatçisi şehir içi ve şehir dışı seyahatlerinde ücretsiz faydalanabilmektedirler.</a:t>
            </a:r>
            <a:br>
              <a:rPr lang="tr-TR" dirty="0"/>
            </a:br>
            <a:endParaRPr lang="tr-TR"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THY İNDİRİMİ</a:t>
            </a:r>
          </a:p>
        </p:txBody>
      </p:sp>
      <p:sp>
        <p:nvSpPr>
          <p:cNvPr id="3" name="2 İçerik Yer Tutucusu"/>
          <p:cNvSpPr>
            <a:spLocks noGrp="1"/>
          </p:cNvSpPr>
          <p:nvPr>
            <p:ph idx="1"/>
          </p:nvPr>
        </p:nvSpPr>
        <p:spPr/>
        <p:txBody>
          <a:bodyPr/>
          <a:lstStyle/>
          <a:p>
            <a:pPr>
              <a:buNone/>
            </a:pPr>
            <a:r>
              <a:rPr lang="tr-TR" dirty="0"/>
              <a:t>   % 40 ve üzeri oranda yetersizliği olan bireyler promosyon biletler hariç tüm iç hat biletlerde % 20 indirim ve tüm dış hat biletlerde % 25 indirim hakkına sahiplerdir.</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DEVLET TİYATROLARINDA İNDİRİM</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Devlet tiyatrolarında ücretsiz izleme hakkı vardır. Engelli Tiyatroları Kültür Bakanlığı'ndan maddi destek almaktadır. Bazı özel tiyatrolarda ve sinemalarda indirim mevcuttur.</a:t>
            </a:r>
            <a:br>
              <a:rPr lang="tr-TR" dirty="0"/>
            </a:br>
            <a:endParaRPr lang="tr-TR"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MÜZE VE ÖREN YERLERİNDE İNDİRİM</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%40 ve üzeri yetersizliği olan kişilere giriş ücretsizdir. Özel işletilen müze ve tarihi yerlerde indirim hakkını vermeyebilirler.</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pic>
        <p:nvPicPr>
          <p:cNvPr id="1026" name="Picture 2" descr="C:\Users\PC\Desktop\catsjpg_jae3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556792"/>
            <a:ext cx="8657142" cy="4198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796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İSKİ Su faturası (%50 İndirim)</a:t>
            </a:r>
            <a:r>
              <a:rPr lang="tr-TR" dirty="0"/>
              <a:t/>
            </a:r>
            <a:br>
              <a:rPr lang="tr-TR" dirty="0"/>
            </a:br>
            <a:endParaRPr lang="tr-TR" dirty="0"/>
          </a:p>
        </p:txBody>
      </p:sp>
      <p:sp>
        <p:nvSpPr>
          <p:cNvPr id="3" name="2 İçerik Yer Tutucusu"/>
          <p:cNvSpPr>
            <a:spLocks noGrp="1"/>
          </p:cNvSpPr>
          <p:nvPr>
            <p:ph idx="1"/>
          </p:nvPr>
        </p:nvSpPr>
        <p:spPr/>
        <p:txBody>
          <a:bodyPr/>
          <a:lstStyle/>
          <a:p>
            <a:pPr lvl="0"/>
            <a:r>
              <a:rPr lang="tr-TR" dirty="0"/>
              <a:t>%40 ve üzeri Engelli Sağlık Kurulu Raporu / ÇÖZGER Aslı</a:t>
            </a:r>
          </a:p>
          <a:p>
            <a:pPr lvl="0"/>
            <a:r>
              <a:rPr lang="tr-TR" dirty="0"/>
              <a:t>TC kimlik no</a:t>
            </a:r>
          </a:p>
          <a:p>
            <a:pPr lvl="0"/>
            <a:r>
              <a:rPr lang="tr-TR" dirty="0" err="1"/>
              <a:t>İski</a:t>
            </a:r>
            <a:r>
              <a:rPr lang="tr-TR" dirty="0"/>
              <a:t> Su Faturası</a:t>
            </a:r>
          </a:p>
          <a:p>
            <a:pPr marL="0" indent="0">
              <a:buNone/>
            </a:pPr>
            <a:endParaRPr lang="tr-TR"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DİGİTÜRK İNDİRİMİ</a:t>
            </a:r>
            <a:endParaRPr lang="tr-TR" dirty="0"/>
          </a:p>
        </p:txBody>
      </p:sp>
      <p:sp>
        <p:nvSpPr>
          <p:cNvPr id="3" name="2 İçerik Yer Tutucusu"/>
          <p:cNvSpPr>
            <a:spLocks noGrp="1"/>
          </p:cNvSpPr>
          <p:nvPr>
            <p:ph idx="1"/>
          </p:nvPr>
        </p:nvSpPr>
        <p:spPr/>
        <p:txBody>
          <a:bodyPr/>
          <a:lstStyle/>
          <a:p>
            <a:pPr>
              <a:buNone/>
            </a:pPr>
            <a:r>
              <a:rPr lang="tr-TR" b="1" dirty="0"/>
              <a:t>   %40 ve üzeri yetersizliği olan bireylere % 50 indirimlidir.</a:t>
            </a:r>
          </a:p>
          <a:p>
            <a:pPr>
              <a:buNone/>
            </a:pPr>
            <a:r>
              <a:rPr lang="tr-TR" dirty="0"/>
              <a:t/>
            </a:r>
            <a:br>
              <a:rPr lang="tr-TR" dirty="0"/>
            </a:br>
            <a:r>
              <a:rPr lang="tr-TR" dirty="0"/>
              <a:t>TTNET: Fiber İnternet dahil yaş sınırı olmaksızın %25 indirimli.</a:t>
            </a:r>
          </a:p>
          <a:p>
            <a:pPr>
              <a:buNone/>
            </a:pPr>
            <a:r>
              <a:rPr lang="tr-TR" dirty="0"/>
              <a:t>UYDUNET ve TURKCELL SÜPERONLINE: Bu hizmetlerde de indirim mevcuttur.</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MUAYENEDE ÖNCELİK</a:t>
            </a:r>
            <a:br>
              <a:rPr lang="tr-TR" dirty="0"/>
            </a:br>
            <a:endParaRPr lang="tr-TR" dirty="0"/>
          </a:p>
        </p:txBody>
      </p:sp>
      <p:sp>
        <p:nvSpPr>
          <p:cNvPr id="3" name="2 İçerik Yer Tutucusu"/>
          <p:cNvSpPr>
            <a:spLocks noGrp="1"/>
          </p:cNvSpPr>
          <p:nvPr>
            <p:ph idx="1"/>
          </p:nvPr>
        </p:nvSpPr>
        <p:spPr/>
        <p:txBody>
          <a:bodyPr/>
          <a:lstStyle/>
          <a:p>
            <a:pPr>
              <a:buNone/>
            </a:pPr>
            <a:r>
              <a:rPr lang="tr-TR" dirty="0"/>
              <a:t>   Tüm hastanelerde muayene sırasında öncelik hakkı vardır.</a:t>
            </a:r>
            <a:br>
              <a:rPr lang="tr-TR" dirty="0"/>
            </a:br>
            <a:endParaRPr lang="tr-TR"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ENGELLİ PARK YERLERİ</a:t>
            </a:r>
            <a:br>
              <a:rPr lang="tr-TR" dirty="0"/>
            </a:br>
            <a:endParaRPr lang="tr-TR" dirty="0"/>
          </a:p>
        </p:txBody>
      </p:sp>
      <p:sp>
        <p:nvSpPr>
          <p:cNvPr id="3" name="2 İçerik Yer Tutucusu"/>
          <p:cNvSpPr>
            <a:spLocks noGrp="1"/>
          </p:cNvSpPr>
          <p:nvPr>
            <p:ph idx="1"/>
          </p:nvPr>
        </p:nvSpPr>
        <p:spPr/>
        <p:txBody>
          <a:bodyPr/>
          <a:lstStyle/>
          <a:p>
            <a:pPr>
              <a:buNone/>
            </a:pPr>
            <a:r>
              <a:rPr lang="tr-TR" dirty="0"/>
              <a:t>    Engelli araç park kartı ile engelli araç park yerlerine araç park edebilirsiniz. Ayrıca otobanlarda 15 dakikaya kadar aracınızı yol kenarına çekebilirsiniz. ÖTV indirimli aracınız için evinizin önüne PARK YERİ yaptırabilirsiniz. Bunun için belediyeye müracaat etmelisiniz.</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928670"/>
            <a:ext cx="8229600" cy="1143000"/>
          </a:xfrm>
        </p:spPr>
        <p:txBody>
          <a:bodyPr>
            <a:normAutofit fontScale="90000"/>
          </a:bodyPr>
          <a:lstStyle/>
          <a:p>
            <a:r>
              <a:rPr lang="tr-TR" b="1" dirty="0"/>
              <a:t>YETERSİZLİĞİ OLAN ÇOCUĞU OLAN ANNELERE ERKEN EMEKLİLİK HAKKI</a:t>
            </a:r>
            <a:endParaRPr lang="tr-TR" dirty="0"/>
          </a:p>
        </p:txBody>
      </p:sp>
      <p:sp>
        <p:nvSpPr>
          <p:cNvPr id="3" name="2 İçerik Yer Tutucusu"/>
          <p:cNvSpPr>
            <a:spLocks noGrp="1"/>
          </p:cNvSpPr>
          <p:nvPr>
            <p:ph idx="1"/>
          </p:nvPr>
        </p:nvSpPr>
        <p:spPr/>
        <p:txBody>
          <a:bodyPr>
            <a:normAutofit/>
          </a:bodyPr>
          <a:lstStyle/>
          <a:p>
            <a:pPr>
              <a:buNone/>
            </a:pPr>
            <a:r>
              <a:rPr lang="tr-TR" dirty="0"/>
              <a:t> </a:t>
            </a:r>
            <a:br>
              <a:rPr lang="tr-TR" dirty="0"/>
            </a:br>
            <a:r>
              <a:rPr lang="tr-TR" dirty="0"/>
              <a:t>''Başka birinin sürekli bakımına muhtaç derecede malul çocuğu bulunan annelerin '' yasanın yürürlüğe girdiği 28 Eylül 2008 'den sonraki kalan sigortalılık sürelerinden dörtte bir oranında indirim yapılır. Bu haktan BAĞ-KUR, SSK, Emekli Sandığı, Tarım İşçileri ve İsteğe Bağlı Sigortalı olan anneler yararlanır.</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YETERSİZLİĞİ OLAN MEMURUN NÖBET DURUMU</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Yetersizliği olan memura kendi isteği dışında gece nöbet ve fazla mesai hizmeti yaptırılamaz.</a:t>
            </a:r>
            <a:br>
              <a:rPr lang="tr-TR" dirty="0"/>
            </a:br>
            <a:endParaRPr lang="tr-TR"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OTURULAN KONUTTA DÜZENLEME YAPILMASI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Oturulan konutta yetersizliği olan kişilere uygun düzenlemeler yaptırılabilir. Kat mülkiyeti yasasına tabi olan apartman, site vb. konutlarda yaşayan kişiler getirilen yasal düzenleme ile yetersizliğine uygun düzenleme yaptırma olanağına sahip olmuşlardır.</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ÖZEL GEREKSİNİMLİ SPORCULAR</a:t>
            </a:r>
            <a:br>
              <a:rPr lang="tr-TR" dirty="0"/>
            </a:br>
            <a:endParaRPr lang="tr-TR" dirty="0"/>
          </a:p>
        </p:txBody>
      </p:sp>
      <p:sp>
        <p:nvSpPr>
          <p:cNvPr id="3" name="2 İçerik Yer Tutucusu"/>
          <p:cNvSpPr>
            <a:spLocks noGrp="1"/>
          </p:cNvSpPr>
          <p:nvPr>
            <p:ph idx="1"/>
          </p:nvPr>
        </p:nvSpPr>
        <p:spPr/>
        <p:txBody>
          <a:bodyPr/>
          <a:lstStyle/>
          <a:p>
            <a:pPr>
              <a:buNone/>
            </a:pPr>
            <a:r>
              <a:rPr lang="tr-TR" dirty="0"/>
              <a:t>Yetersizliği olan bireylerin profesyonel olarak spor yapmaları için Devlet Bakanlığına bağlı Engelliler Spor Federasyonu vardır. Ulusal ve uluslar arası yarışmalarda madalya alan özel </a:t>
            </a:r>
            <a:r>
              <a:rPr lang="tr-TR" dirty="0" err="1"/>
              <a:t>gereksinimli</a:t>
            </a:r>
            <a:r>
              <a:rPr lang="tr-TR" dirty="0"/>
              <a:t> bireylere Üniversite sınavına girmeden Yüksek Öğrenime yerleşme hakkı verilmiştir.</a:t>
            </a:r>
            <a:br>
              <a:rPr lang="tr-TR" dirty="0"/>
            </a:br>
            <a:endParaRPr lang="tr-TR"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400" dirty="0"/>
              <a:t>İŞİTME YETERSİZLİĞİ OLAN BİREYLER</a:t>
            </a:r>
            <a:r>
              <a:rPr lang="tr-TR" dirty="0"/>
              <a:t/>
            </a:r>
            <a:br>
              <a:rPr lang="tr-TR" dirty="0"/>
            </a:br>
            <a:endParaRPr lang="tr-TR" dirty="0"/>
          </a:p>
        </p:txBody>
      </p:sp>
      <p:sp>
        <p:nvSpPr>
          <p:cNvPr id="3" name="2 İçerik Yer Tutucusu"/>
          <p:cNvSpPr>
            <a:spLocks noGrp="1"/>
          </p:cNvSpPr>
          <p:nvPr>
            <p:ph idx="1"/>
          </p:nvPr>
        </p:nvSpPr>
        <p:spPr/>
        <p:txBody>
          <a:bodyPr/>
          <a:lstStyle/>
          <a:p>
            <a:pPr>
              <a:buNone/>
            </a:pPr>
            <a:r>
              <a:rPr lang="tr-TR" dirty="0"/>
              <a:t>    İşitme yetersizliği olan öğrenciler meslek liselerine sınavsız yerleşebilmektedirler . Ayrıca işitme yetersizliği olan çocuklara okul öncesi, ilköğretim ve ortaöğretimde gündüzlü ve yatılı eğitim hizmeti verilmektedir.</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SOSYAL GÜVENCEYE TABİ OLANLAR İÇİN İŞİTME CİHAZI ALIM KOŞULLARI: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Kurumca sadece </a:t>
            </a:r>
            <a:r>
              <a:rPr lang="tr-TR" dirty="0" err="1"/>
              <a:t>analog</a:t>
            </a:r>
            <a:r>
              <a:rPr lang="tr-TR" dirty="0"/>
              <a:t> ve dijital işitme cihazı bedelleri ödenir.Kurumla sözleşmeli resmi sağlık kurumları tarafından, kulak burun boğaz uzman hekiminin yer aldığı sağlık kurulu raporunda işitmenin cihaz ile düzeltilmesinin mümkün olduğu belirtilmelidir.</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ÖZEL EĞİTİM HAKKI</a:t>
            </a:r>
          </a:p>
        </p:txBody>
      </p:sp>
      <p:sp>
        <p:nvSpPr>
          <p:cNvPr id="3" name="2 İçerik Yer Tutucusu"/>
          <p:cNvSpPr>
            <a:spLocks noGrp="1"/>
          </p:cNvSpPr>
          <p:nvPr>
            <p:ph idx="1"/>
          </p:nvPr>
        </p:nvSpPr>
        <p:spPr/>
        <p:txBody>
          <a:bodyPr>
            <a:normAutofit fontScale="92500"/>
          </a:bodyPr>
          <a:lstStyle/>
          <a:p>
            <a:r>
              <a:rPr lang="tr-TR" dirty="0"/>
              <a:t>Alınan raporla özel eğitim alması gerektiği belirtilen özel </a:t>
            </a:r>
            <a:r>
              <a:rPr lang="tr-TR" dirty="0" err="1"/>
              <a:t>gereksinimli</a:t>
            </a:r>
            <a:r>
              <a:rPr lang="tr-TR" dirty="0"/>
              <a:t> bireylerin (yetersizlik oranı en az %20 olmalı)</a:t>
            </a:r>
          </a:p>
          <a:p>
            <a:r>
              <a:rPr lang="tr-TR" dirty="0"/>
              <a:t>Rehberlik Araştırma Merkezlerinin değerlendirmesi sonucu Özel Eğitim imkanlarından yararlanır.</a:t>
            </a:r>
          </a:p>
          <a:p>
            <a:r>
              <a:rPr lang="tr-TR" dirty="0"/>
              <a:t>(</a:t>
            </a:r>
            <a:r>
              <a:rPr lang="tr-TR" dirty="0" err="1" smtClean="0"/>
              <a:t>ÇÖZGER’de</a:t>
            </a:r>
            <a:r>
              <a:rPr lang="tr-TR" dirty="0" smtClean="0"/>
              <a:t> </a:t>
            </a:r>
            <a:r>
              <a:rPr lang="tr-TR" dirty="0"/>
              <a:t>oran yazmıyor )</a:t>
            </a:r>
          </a:p>
          <a:p>
            <a:endParaRPr lang="tr-TR" b="1" dirty="0"/>
          </a:p>
          <a:p>
            <a:r>
              <a:rPr lang="tr-TR" b="1" dirty="0"/>
              <a:t> ÜCRETSİZ ULAŞIM(ÖZEL EĞİTİM İÇİN):</a:t>
            </a:r>
          </a:p>
          <a:p>
            <a:pPr marL="0" indent="0">
              <a:buNone/>
            </a:pPr>
            <a:r>
              <a:rPr lang="tr-TR" b="1" dirty="0"/>
              <a:t> </a:t>
            </a:r>
            <a:r>
              <a:rPr lang="tr-TR" dirty="0"/>
              <a:t>Özel eğitime devamlılığın sağlanması ve zorluk yaşanmaması için kurumlar engelli çocuklara ücretsiz taşıma olanağı sağlamak zorundadırlar.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142984"/>
            <a:ext cx="8229600" cy="1143000"/>
          </a:xfrm>
        </p:spPr>
        <p:txBody>
          <a:bodyPr>
            <a:normAutofit fontScale="90000"/>
          </a:bodyPr>
          <a:lstStyle/>
          <a:p>
            <a:r>
              <a:rPr lang="tr-TR" b="1" dirty="0"/>
              <a:t>SOSYAL GÜVENCEYE TABİ OLANLAR İÇİN İŞİTME CİHAZI ALIM KOŞULLARI: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İşitme cihazı kalıp ve pil bedelleri ödenmez.İşitme cihazları beş yılda bir yenilenir.</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SOSYAL GÜVENCESİ OLMAYANLAR İÇİN İŞİTME CİHAZI: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SYDV Başvuru Kayıt Formu/Başvuru Dilekçesi </a:t>
            </a:r>
          </a:p>
          <a:p>
            <a:pPr>
              <a:buNone/>
            </a:pPr>
            <a:r>
              <a:rPr lang="tr-TR" dirty="0"/>
              <a:t>   Nüfus cüzdanın önlü-arkalı fotokopisi</a:t>
            </a:r>
          </a:p>
          <a:p>
            <a:pPr>
              <a:buNone/>
            </a:pPr>
            <a:r>
              <a:rPr lang="tr-TR" dirty="0"/>
              <a:t>    Sağlık Kurulu Raporu</a:t>
            </a:r>
          </a:p>
          <a:p>
            <a:pPr>
              <a:buNone/>
            </a:pPr>
            <a:r>
              <a:rPr lang="tr-TR" dirty="0"/>
              <a:t>    İşitme Engelli Raporu</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MESLEK EDİNDİRME</a:t>
            </a:r>
            <a:br>
              <a:rPr lang="tr-TR" dirty="0"/>
            </a:br>
            <a:endParaRPr lang="tr-TR" dirty="0"/>
          </a:p>
        </p:txBody>
      </p:sp>
      <p:sp>
        <p:nvSpPr>
          <p:cNvPr id="3" name="2 İçerik Yer Tutucusu"/>
          <p:cNvSpPr>
            <a:spLocks noGrp="1"/>
          </p:cNvSpPr>
          <p:nvPr>
            <p:ph idx="1"/>
          </p:nvPr>
        </p:nvSpPr>
        <p:spPr/>
        <p:txBody>
          <a:bodyPr/>
          <a:lstStyle/>
          <a:p>
            <a:pPr>
              <a:buNone/>
            </a:pPr>
            <a:r>
              <a:rPr lang="tr-TR" dirty="0"/>
              <a:t>    Halk eğitim merkezleri, Türkiye İş Kurumu, KOSGEB gibi kamu kurumlarında özel </a:t>
            </a:r>
            <a:r>
              <a:rPr lang="tr-TR" dirty="0" err="1"/>
              <a:t>gereksinimlilere</a:t>
            </a:r>
            <a:r>
              <a:rPr lang="tr-TR" dirty="0"/>
              <a:t> özel meslek edindirme kursları açılmakta, bu kursları bitiren özel </a:t>
            </a:r>
            <a:r>
              <a:rPr lang="tr-TR" dirty="0" err="1"/>
              <a:t>gereksinimlilere</a:t>
            </a:r>
            <a:r>
              <a:rPr lang="tr-TR" dirty="0"/>
              <a:t> iş yerleştirmelerde öncelik tanınmaktadır.</a:t>
            </a:r>
            <a:br>
              <a:rPr lang="tr-TR" dirty="0"/>
            </a:br>
            <a:endParaRPr lang="tr-TR"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GELİR VERGİSİ İNDİRİMİ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%40 ve üzeri tüm özel </a:t>
            </a:r>
            <a:r>
              <a:rPr lang="tr-TR" dirty="0" err="1"/>
              <a:t>gereksinimli</a:t>
            </a:r>
            <a:r>
              <a:rPr lang="tr-TR" dirty="0"/>
              <a:t> çalışan ve özel </a:t>
            </a:r>
            <a:r>
              <a:rPr lang="tr-TR" dirty="0" err="1"/>
              <a:t>gereksinimli</a:t>
            </a:r>
            <a:r>
              <a:rPr lang="tr-TR" dirty="0"/>
              <a:t> çocuğu olan çalışanlar gelir vergisi indiriminden yararlanır. Serbest çalışanlar da bu hakkı kullanır.</a:t>
            </a:r>
            <a:br>
              <a:rPr lang="tr-TR" dirty="0"/>
            </a:br>
            <a:endParaRPr lang="tr-TR"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ÜNİVERSİTEDE ÖZEL GEREKSİNİMLİ ÖĞRENCİLER</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a:t> </a:t>
            </a:r>
            <a:br>
              <a:rPr lang="tr-TR" dirty="0"/>
            </a:br>
            <a:r>
              <a:rPr lang="tr-TR" dirty="0"/>
              <a:t>Üniversitede okuyan özel </a:t>
            </a:r>
            <a:r>
              <a:rPr lang="tr-TR" dirty="0" err="1"/>
              <a:t>gereksinimli</a:t>
            </a:r>
            <a:r>
              <a:rPr lang="tr-TR" dirty="0"/>
              <a:t> öğrenciler ilk yıllarında Kredi ve Yurtlar Kurumuna başvurmalıdır. Özel </a:t>
            </a:r>
            <a:r>
              <a:rPr lang="tr-TR" dirty="0" err="1"/>
              <a:t>gereksinimli</a:t>
            </a:r>
            <a:r>
              <a:rPr lang="tr-TR" dirty="0"/>
              <a:t> öğrencilere üniversite girişlerinde ek puan verilir. Bazı üniversitelerde özel </a:t>
            </a:r>
            <a:r>
              <a:rPr lang="tr-TR" dirty="0" err="1"/>
              <a:t>gereksinimli</a:t>
            </a:r>
            <a:r>
              <a:rPr lang="tr-TR" dirty="0"/>
              <a:t> öğrencilere indirim uygulanmaktadır.</a:t>
            </a:r>
          </a:p>
          <a:p>
            <a:pPr>
              <a:buNone/>
            </a:pPr>
            <a:r>
              <a:rPr lang="tr-TR" dirty="0"/>
              <a:t>   Açık Öğretim Fakültesinde ise hiç bir ücret ödenmemektedir. Açık Öğretim Fakültesini mezun olmaları gereken sürede bitiremeyenler öğrenci harcında yetersizlik oranlarında indirim yapılarak ödeme yapılmaktadır. </a:t>
            </a:r>
          </a:p>
          <a:p>
            <a:pPr>
              <a:buNone/>
            </a:pPr>
            <a:endParaRPr lang="tr-TR" dirty="0"/>
          </a:p>
          <a:p>
            <a:pPr>
              <a:buNone/>
            </a:pPr>
            <a:r>
              <a:rPr lang="tr-TR" dirty="0"/>
              <a:t>Üstün yetenekli öğrencilerin YÖK tarafından değerlendirilmesi sonucu uygun görülmesi halinde YGS ye girmeden Güzel Sanatlar Bölümlerine kayıt olabilmeleri hakkı getirilmiştir</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 İSTİHDAM</a:t>
            </a:r>
            <a:br>
              <a:rPr lang="tr-TR" dirty="0"/>
            </a:br>
            <a:endParaRPr lang="tr-TR" dirty="0"/>
          </a:p>
        </p:txBody>
      </p:sp>
      <p:sp>
        <p:nvSpPr>
          <p:cNvPr id="3" name="2 İçerik Yer Tutucusu"/>
          <p:cNvSpPr>
            <a:spLocks noGrp="1"/>
          </p:cNvSpPr>
          <p:nvPr>
            <p:ph idx="1"/>
          </p:nvPr>
        </p:nvSpPr>
        <p:spPr/>
        <p:txBody>
          <a:bodyPr>
            <a:normAutofit/>
          </a:bodyPr>
          <a:lstStyle/>
          <a:p>
            <a:pPr>
              <a:buNone/>
            </a:pPr>
            <a:r>
              <a:rPr lang="tr-TR" dirty="0"/>
              <a:t>     Elli ve üzeri çalışanı bulunan özel sektör şirketlerinde en az %3 özel </a:t>
            </a:r>
            <a:r>
              <a:rPr lang="tr-TR" dirty="0" err="1"/>
              <a:t>gereksinimli</a:t>
            </a:r>
            <a:r>
              <a:rPr lang="tr-TR" dirty="0"/>
              <a:t> personel çalıştırılmaktadır. Bu personelin sigorta priminin tamamı, %3′lük yasal kotasının üzerinde özel </a:t>
            </a:r>
            <a:r>
              <a:rPr lang="tr-TR" dirty="0" err="1"/>
              <a:t>gereksinimli</a:t>
            </a:r>
            <a:r>
              <a:rPr lang="tr-TR" dirty="0"/>
              <a:t> personel çalıştıran özel şirketlerin fazladan çalıştırdıkları özel </a:t>
            </a:r>
            <a:r>
              <a:rPr lang="tr-TR" dirty="0" err="1"/>
              <a:t>gereksinimli</a:t>
            </a:r>
            <a:r>
              <a:rPr lang="tr-TR" dirty="0"/>
              <a:t> personele ait sigorta primlerinin de tamamı İşsizlik Sigortası Fonundan karşılanmaktadır.</a:t>
            </a:r>
            <a:br>
              <a:rPr lang="tr-TR" dirty="0"/>
            </a:br>
            <a:endParaRPr lang="tr-TR"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ÇALIŞAN ÖZEL GEREKSİNİMLİLER</a:t>
            </a:r>
            <a:br>
              <a:rPr lang="tr-TR" dirty="0"/>
            </a:br>
            <a:endParaRPr lang="tr-TR" dirty="0"/>
          </a:p>
        </p:txBody>
      </p:sp>
      <p:sp>
        <p:nvSpPr>
          <p:cNvPr id="3" name="2 İçerik Yer Tutucusu"/>
          <p:cNvSpPr>
            <a:spLocks noGrp="1"/>
          </p:cNvSpPr>
          <p:nvPr>
            <p:ph idx="1"/>
          </p:nvPr>
        </p:nvSpPr>
        <p:spPr/>
        <p:txBody>
          <a:bodyPr>
            <a:normAutofit lnSpcReduction="10000"/>
          </a:bodyPr>
          <a:lstStyle/>
          <a:p>
            <a:pPr>
              <a:buNone/>
            </a:pPr>
            <a:r>
              <a:rPr lang="tr-TR" dirty="0"/>
              <a:t>    Özel </a:t>
            </a:r>
            <a:r>
              <a:rPr lang="tr-TR" dirty="0" err="1"/>
              <a:t>gereksinimlilerin</a:t>
            </a:r>
            <a:r>
              <a:rPr lang="tr-TR" dirty="0"/>
              <a:t> çalıştığı kamu kurum ve kuruluşu özelleştirme kapsamındaysa, kapatma ve tasfiye halleri dışında özel </a:t>
            </a:r>
            <a:r>
              <a:rPr lang="tr-TR" dirty="0" err="1"/>
              <a:t>gereksinimli</a:t>
            </a:r>
            <a:r>
              <a:rPr lang="tr-TR" dirty="0"/>
              <a:t> vatandaşlarımız işten çıkartılamaz . Kapatma veya tasfiye halinde işine son verilen özel </a:t>
            </a:r>
            <a:r>
              <a:rPr lang="tr-TR" dirty="0" err="1"/>
              <a:t>gereksinimli</a:t>
            </a:r>
            <a:r>
              <a:rPr lang="tr-TR" dirty="0"/>
              <a:t> vatandaşlar ildeki Türkiye İş Kurumuna başvurmalıdır. Bu durumda iş kaybı tazminatı, kurumun diğer çalışanlara tanıdığı hakların iki katı oranında ödenmektedir. Özel </a:t>
            </a:r>
            <a:r>
              <a:rPr lang="tr-TR" dirty="0" err="1"/>
              <a:t>gereksinimliler</a:t>
            </a:r>
            <a:r>
              <a:rPr lang="tr-TR" dirty="0"/>
              <a:t> yetersizliklerini artırıcı işlerde çalıştırılamazlar. İşveren iş yerinde özel </a:t>
            </a:r>
            <a:r>
              <a:rPr lang="tr-TR" dirty="0" err="1"/>
              <a:t>gereksinimli</a:t>
            </a:r>
            <a:r>
              <a:rPr lang="tr-TR" dirty="0"/>
              <a:t> çalışanın yetersizliğine uygun önlemler almak zorundadır.</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ÖZEL GEREKSİNİMLİ SEÇMENLER</a:t>
            </a:r>
            <a:br>
              <a:rPr lang="tr-TR" dirty="0"/>
            </a:br>
            <a:endParaRPr lang="tr-TR" dirty="0"/>
          </a:p>
        </p:txBody>
      </p:sp>
      <p:sp>
        <p:nvSpPr>
          <p:cNvPr id="3" name="2 İçerik Yer Tutucusu"/>
          <p:cNvSpPr>
            <a:spLocks noGrp="1"/>
          </p:cNvSpPr>
          <p:nvPr>
            <p:ph idx="1"/>
          </p:nvPr>
        </p:nvSpPr>
        <p:spPr/>
        <p:txBody>
          <a:bodyPr/>
          <a:lstStyle/>
          <a:p>
            <a:pPr>
              <a:buNone/>
            </a:pPr>
            <a:r>
              <a:rPr lang="tr-TR" dirty="0"/>
              <a:t>    Seçimlerde oy kullanacak özel </a:t>
            </a:r>
            <a:r>
              <a:rPr lang="tr-TR" dirty="0" err="1"/>
              <a:t>gereksinimliler</a:t>
            </a:r>
            <a:r>
              <a:rPr lang="tr-TR" dirty="0"/>
              <a:t> için gerekli önlemlerin alınması zorunludur. Seçim kurulları oy kullanım alanlarını oy kullanan özel </a:t>
            </a:r>
            <a:r>
              <a:rPr lang="tr-TR" dirty="0" err="1"/>
              <a:t>gereksinimli</a:t>
            </a:r>
            <a:r>
              <a:rPr lang="tr-TR" dirty="0"/>
              <a:t> vatandaşlar için uygun hale getirmek zorundadır.</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SAĞLIK RAPOR ALIM ÜCRETİ</a:t>
            </a:r>
            <a:endParaRPr lang="tr-TR" dirty="0"/>
          </a:p>
        </p:txBody>
      </p:sp>
      <p:sp>
        <p:nvSpPr>
          <p:cNvPr id="3" name="2 İçerik Yer Tutucusu"/>
          <p:cNvSpPr>
            <a:spLocks noGrp="1"/>
          </p:cNvSpPr>
          <p:nvPr>
            <p:ph idx="1"/>
          </p:nvPr>
        </p:nvSpPr>
        <p:spPr/>
        <p:txBody>
          <a:bodyPr/>
          <a:lstStyle/>
          <a:p>
            <a:pPr>
              <a:buNone/>
            </a:pPr>
            <a:r>
              <a:rPr lang="tr-TR" dirty="0"/>
              <a:t>ÇÖZGER alımı Sağlık Bakanlığına bağlı Devlet Hastanelerinde ücretsizdir.</a:t>
            </a:r>
            <a:br>
              <a:rPr lang="tr-TR" dirty="0"/>
            </a:br>
            <a:endParaRPr lang="tr-TR"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ENGELLİ SORUNLARI DANIŞMA</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Tüm bu haklar konusunda Alo 183 Aile, Kadın, Çocuk, Engelli ve Sosyal Hizmet Danışma Hattı’ndan da yönlendirme alınabilir.</a:t>
            </a:r>
            <a:br>
              <a:rPr lang="tr-TR" dirty="0"/>
            </a:br>
            <a:endParaRPr lang="tr-TR"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D544787-6006-43DF-8E04-727C74004255}"/>
              </a:ext>
            </a:extLst>
          </p:cNvPr>
          <p:cNvSpPr>
            <a:spLocks noGrp="1"/>
          </p:cNvSpPr>
          <p:nvPr>
            <p:ph type="title"/>
          </p:nvPr>
        </p:nvSpPr>
        <p:spPr>
          <a:xfrm>
            <a:off x="1270402" y="1056379"/>
            <a:ext cx="8229600" cy="960421"/>
          </a:xfrm>
        </p:spPr>
        <p:txBody>
          <a:bodyPr/>
          <a:lstStyle/>
          <a:p>
            <a:r>
              <a:rPr lang="tr-TR" dirty="0"/>
              <a:t>          ENGELLİ AYLIĞI</a:t>
            </a:r>
          </a:p>
        </p:txBody>
      </p:sp>
      <p:sp>
        <p:nvSpPr>
          <p:cNvPr id="3" name="İçerik Yer Tutucusu 2">
            <a:extLst>
              <a:ext uri="{FF2B5EF4-FFF2-40B4-BE49-F238E27FC236}">
                <a16:creationId xmlns:a16="http://schemas.microsoft.com/office/drawing/2014/main" xmlns="" id="{26C38C1C-D0C1-4B98-8FCC-8672BEBCEC66}"/>
              </a:ext>
            </a:extLst>
          </p:cNvPr>
          <p:cNvSpPr>
            <a:spLocks noGrp="1"/>
          </p:cNvSpPr>
          <p:nvPr>
            <p:ph idx="1"/>
          </p:nvPr>
        </p:nvSpPr>
        <p:spPr>
          <a:xfrm>
            <a:off x="271067" y="2016800"/>
            <a:ext cx="8872933" cy="4389120"/>
          </a:xfrm>
        </p:spPr>
        <p:txBody>
          <a:bodyPr vert="horz" lIns="91440" tIns="45720" rIns="91440" bIns="45720" anchor="t">
            <a:normAutofit/>
          </a:bodyPr>
          <a:lstStyle/>
          <a:p>
            <a:r>
              <a:rPr lang="tr-TR" dirty="0"/>
              <a:t>Sosyal güvencesi olmayan ve hane içinde kişi başına düşen geliri net asgari ücretin 1/3’ünden (</a:t>
            </a:r>
            <a:r>
              <a:rPr lang="tr-TR" sz="2800" i="1" dirty="0">
                <a:latin typeface="Times New Roman"/>
                <a:cs typeface="Times New Roman"/>
              </a:rPr>
              <a:t>2025yılı için 7368 </a:t>
            </a:r>
            <a:r>
              <a:rPr lang="tr-TR" sz="2800" i="1" dirty="0" err="1">
                <a:latin typeface="Times New Roman"/>
                <a:cs typeface="Times New Roman"/>
              </a:rPr>
              <a:t>tl</a:t>
            </a:r>
            <a:r>
              <a:rPr lang="tr-TR" dirty="0"/>
              <a:t>) az olan vatandaşlarımıza yapılan yardımlardır.</a:t>
            </a:r>
          </a:p>
          <a:p>
            <a:r>
              <a:rPr lang="tr-TR" dirty="0"/>
              <a:t>%40 ve üstü oranlı özel gereksinim raporu olan bireyler engelli aylığı alabilir.</a:t>
            </a:r>
          </a:p>
          <a:p>
            <a:r>
              <a:rPr lang="tr-TR" dirty="0"/>
              <a:t>01.01.2025-01.06.2025 dönemi için;%40-%69 arası engelli aylığı</a:t>
            </a:r>
            <a:r>
              <a:rPr lang="tr-TR" sz="1500" dirty="0">
                <a:solidFill>
                  <a:srgbClr val="040C28"/>
                </a:solidFill>
                <a:ea typeface="+mn-lt"/>
                <a:cs typeface="+mn-lt"/>
              </a:rPr>
              <a:t>  </a:t>
            </a:r>
            <a:r>
              <a:rPr lang="tr-TR" sz="2800" i="1" dirty="0">
                <a:solidFill>
                  <a:srgbClr val="040C28"/>
                </a:solidFill>
                <a:latin typeface="Times New Roman"/>
                <a:ea typeface="+mn-lt"/>
                <a:cs typeface="+mn-lt"/>
              </a:rPr>
              <a:t>3723,27</a:t>
            </a:r>
            <a:r>
              <a:rPr lang="tr-TR" dirty="0">
                <a:solidFill>
                  <a:srgbClr val="000000"/>
                </a:solidFill>
                <a:ea typeface="+mn-lt"/>
                <a:cs typeface="+mn-lt"/>
              </a:rPr>
              <a:t>-</a:t>
            </a:r>
            <a:r>
              <a:rPr lang="tr-TR" dirty="0"/>
              <a:t> </a:t>
            </a:r>
            <a:r>
              <a:rPr lang="tr-TR" sz="2800" i="1" dirty="0">
                <a:latin typeface="Times New Roman"/>
                <a:cs typeface="Times New Roman"/>
              </a:rPr>
              <a:t>tl</a:t>
            </a:r>
            <a:r>
              <a:rPr lang="tr-TR" dirty="0"/>
              <a:t>,%70 ve üzeri engelli aylığı </a:t>
            </a:r>
            <a:r>
              <a:rPr lang="tr-TR" sz="2800" i="1" dirty="0">
                <a:latin typeface="Times New Roman"/>
                <a:cs typeface="Times New Roman"/>
              </a:rPr>
              <a:t>5584,91-</a:t>
            </a:r>
            <a:r>
              <a:rPr lang="tr-TR" dirty="0"/>
              <a:t>TL.</a:t>
            </a:r>
          </a:p>
          <a:p>
            <a:r>
              <a:rPr lang="tr-TR" dirty="0"/>
              <a:t> Ödemeler aylık yapılmaktadır.</a:t>
            </a:r>
          </a:p>
        </p:txBody>
      </p:sp>
    </p:spTree>
    <p:extLst>
      <p:ext uri="{BB962C8B-B14F-4D97-AF65-F5344CB8AC3E}">
        <p14:creationId xmlns:p14="http://schemas.microsoft.com/office/powerpoint/2010/main" val="191120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37302" y="1272020"/>
            <a:ext cx="8229600" cy="1399032"/>
          </a:xfrm>
        </p:spPr>
        <p:txBody>
          <a:bodyPr>
            <a:normAutofit fontScale="90000"/>
          </a:bodyPr>
          <a:lstStyle/>
          <a:p>
            <a:r>
              <a:rPr lang="tr-TR" dirty="0"/>
              <a:t>ENGELLİ YAKINI YARDIMI</a:t>
            </a:r>
            <a:br>
              <a:rPr lang="tr-TR" dirty="0"/>
            </a:br>
            <a:endParaRPr lang="tr-TR" dirty="0"/>
          </a:p>
        </p:txBody>
      </p:sp>
      <p:sp>
        <p:nvSpPr>
          <p:cNvPr id="3" name="2 İçerik Yer Tutucusu"/>
          <p:cNvSpPr>
            <a:spLocks noGrp="1"/>
          </p:cNvSpPr>
          <p:nvPr>
            <p:ph idx="1"/>
          </p:nvPr>
        </p:nvSpPr>
        <p:spPr>
          <a:xfrm>
            <a:off x="177098" y="2228397"/>
            <a:ext cx="8229600" cy="4389120"/>
          </a:xfrm>
        </p:spPr>
        <p:txBody>
          <a:bodyPr vert="horz" lIns="91440" tIns="45720" rIns="91440" bIns="45720" anchor="t">
            <a:normAutofit fontScale="92500" lnSpcReduction="20000"/>
          </a:bodyPr>
          <a:lstStyle/>
          <a:p>
            <a:pPr marL="0" indent="0">
              <a:buNone/>
            </a:pPr>
            <a:endParaRPr lang="tr-TR" dirty="0"/>
          </a:p>
          <a:p>
            <a:pPr lvl="0"/>
            <a:r>
              <a:rPr lang="tr-TR" dirty="0"/>
              <a:t>%40 ve üzeri Engelli Sağlık Kurulu Raporu / ÇÖZGER Aslı(18 yaşından küçük özel gereksin düzeyi en az hafif düzeyde olan veya </a:t>
            </a:r>
          </a:p>
          <a:p>
            <a:pPr lvl="0"/>
            <a:r>
              <a:rPr lang="tr-TR" dirty="0"/>
              <a:t>%40 ve üzeri oranda engelli olan yakını bulunan sosyal güvencesi olmayan ve </a:t>
            </a:r>
          </a:p>
          <a:p>
            <a:pPr lvl="0"/>
            <a:r>
              <a:rPr lang="tr-TR" dirty="0"/>
              <a:t>Hane içinde kişi başına düşen aylık geliri net asgari ücretin üçte birinden az olan (7368,22)</a:t>
            </a:r>
          </a:p>
          <a:p>
            <a:pPr lvl="0"/>
            <a:r>
              <a:rPr lang="tr-TR" dirty="0"/>
              <a:t>Herhangi bir sosyal güvencesi olmayanlar.Ayni hanade yaşamalı </a:t>
            </a:r>
          </a:p>
          <a:p>
            <a:pPr lvl="0"/>
            <a:r>
              <a:rPr lang="tr-TR" dirty="0"/>
              <a:t>2025 ile engelli yakını aile tutarı 3723,27 TL olup aylık tutarları memur aylık zamına göre </a:t>
            </a:r>
            <a:r>
              <a:rPr lang="tr-TR" dirty="0" smtClean="0"/>
              <a:t>artırılmaktadır</a:t>
            </a:r>
            <a:endParaRPr lang="tr-TR"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BEF3F393-9A3C-5C24-255B-115643652508}"/>
              </a:ext>
            </a:extLst>
          </p:cNvPr>
          <p:cNvSpPr>
            <a:spLocks noGrp="1"/>
          </p:cNvSpPr>
          <p:nvPr>
            <p:ph type="title"/>
          </p:nvPr>
        </p:nvSpPr>
        <p:spPr/>
        <p:txBody>
          <a:bodyPr/>
          <a:lstStyle/>
          <a:p>
            <a:r>
              <a:rPr lang="tr-TR"/>
              <a:t>            YAŞLI YARDIMI </a:t>
            </a:r>
          </a:p>
        </p:txBody>
      </p:sp>
      <p:sp>
        <p:nvSpPr>
          <p:cNvPr id="3" name="İçerik Yer Tutucusu 2">
            <a:extLst>
              <a:ext uri="{FF2B5EF4-FFF2-40B4-BE49-F238E27FC236}">
                <a16:creationId xmlns:a16="http://schemas.microsoft.com/office/drawing/2014/main" xmlns="" id="{6D6A3B0C-2589-A0B0-C94A-5C34DA309C05}"/>
              </a:ext>
            </a:extLst>
          </p:cNvPr>
          <p:cNvSpPr>
            <a:spLocks noGrp="1"/>
          </p:cNvSpPr>
          <p:nvPr>
            <p:ph idx="1"/>
          </p:nvPr>
        </p:nvSpPr>
        <p:spPr/>
        <p:txBody>
          <a:bodyPr/>
          <a:lstStyle/>
          <a:p>
            <a:r>
              <a:rPr lang="tr-TR" dirty="0"/>
              <a:t>2022 sayılı kanun gereğince 65 yaşını doldurmuş sosyal güvencesi olmayan kendisi ve eşi dikkate alınmak suretiyle kişi başına düşen aylık geliri net asgari ücretin üçte birinden </a:t>
            </a:r>
            <a:r>
              <a:rPr lang="tr-TR" dirty="0" smtClean="0"/>
              <a:t>az olan(7368,22)vatandaşlarımıza </a:t>
            </a:r>
            <a:r>
              <a:rPr lang="tr-TR" dirty="0"/>
              <a:t>bağlanan aylıklardır.</a:t>
            </a:r>
          </a:p>
          <a:p>
            <a:r>
              <a:rPr lang="tr-TR" dirty="0"/>
              <a:t>2025 yılı yaşlı aylığı tutarı 4.664,18 TL olup aylık tutarları memur aylık </a:t>
            </a:r>
            <a:r>
              <a:rPr lang="tr-TR" dirty="0" smtClean="0"/>
              <a:t>zammına </a:t>
            </a:r>
            <a:r>
              <a:rPr lang="tr-TR" dirty="0"/>
              <a:t>göre </a:t>
            </a:r>
            <a:r>
              <a:rPr lang="tr-TR" dirty="0" smtClean="0"/>
              <a:t>artırılmaktadır</a:t>
            </a:r>
            <a:r>
              <a:rPr lang="tr-TR" dirty="0"/>
              <a:t>.</a:t>
            </a:r>
          </a:p>
          <a:p>
            <a:r>
              <a:rPr lang="tr-TR" dirty="0"/>
              <a:t>Müracaatlar </a:t>
            </a:r>
            <a:r>
              <a:rPr lang="tr-TR" dirty="0" smtClean="0"/>
              <a:t>Sarıyer </a:t>
            </a:r>
            <a:r>
              <a:rPr lang="tr-TR" dirty="0"/>
              <a:t>K</a:t>
            </a:r>
            <a:r>
              <a:rPr lang="tr-TR" dirty="0" smtClean="0"/>
              <a:t>aymakamlığı </a:t>
            </a:r>
            <a:r>
              <a:rPr lang="tr-TR" dirty="0"/>
              <a:t>S</a:t>
            </a:r>
            <a:r>
              <a:rPr lang="tr-TR" dirty="0" smtClean="0"/>
              <a:t>osyal </a:t>
            </a:r>
            <a:r>
              <a:rPr lang="tr-TR" dirty="0"/>
              <a:t>Y</a:t>
            </a:r>
            <a:r>
              <a:rPr lang="tr-TR" dirty="0" smtClean="0"/>
              <a:t>ardımlaşma </a:t>
            </a:r>
            <a:r>
              <a:rPr lang="tr-TR" dirty="0"/>
              <a:t>ve </a:t>
            </a:r>
            <a:r>
              <a:rPr lang="tr-TR" dirty="0" smtClean="0"/>
              <a:t>Dayanışma </a:t>
            </a:r>
            <a:r>
              <a:rPr lang="tr-TR" dirty="0" smtClean="0"/>
              <a:t>V</a:t>
            </a:r>
            <a:r>
              <a:rPr lang="tr-TR" dirty="0" smtClean="0"/>
              <a:t>akfına </a:t>
            </a:r>
            <a:r>
              <a:rPr lang="tr-TR" dirty="0"/>
              <a:t>yapılmaktadır. </a:t>
            </a:r>
          </a:p>
        </p:txBody>
      </p:sp>
    </p:spTree>
    <p:extLst>
      <p:ext uri="{BB962C8B-B14F-4D97-AF65-F5344CB8AC3E}">
        <p14:creationId xmlns:p14="http://schemas.microsoft.com/office/powerpoint/2010/main" val="61755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ONSEKİZ YAŞ ÜSTÜ ENGELLİ MAAŞI</a:t>
            </a:r>
            <a:endParaRPr lang="tr-TR" dirty="0"/>
          </a:p>
        </p:txBody>
      </p:sp>
      <p:sp>
        <p:nvSpPr>
          <p:cNvPr id="3" name="2 İçerik Yer Tutucusu"/>
          <p:cNvSpPr>
            <a:spLocks noGrp="1"/>
          </p:cNvSpPr>
          <p:nvPr>
            <p:ph idx="1"/>
          </p:nvPr>
        </p:nvSpPr>
        <p:spPr/>
        <p:txBody>
          <a:bodyPr/>
          <a:lstStyle/>
          <a:p>
            <a:pPr>
              <a:buNone/>
            </a:pPr>
            <a:r>
              <a:rPr lang="tr-TR" dirty="0"/>
              <a:t/>
            </a:r>
            <a:br>
              <a:rPr lang="tr-TR" dirty="0"/>
            </a:br>
            <a:r>
              <a:rPr lang="tr-TR" dirty="0"/>
              <a:t>ONSEKİZ YAŞ ALTI ENGELLİ YAKINI MAAŞI ENGELLİ MAAŞLARI VE HACİZ: Engelli bireyin aldığı sosyal yardım kapsamındaki maaşları haczedilemez.</a:t>
            </a:r>
            <a:br>
              <a:rPr lang="tr-TR" dirty="0"/>
            </a:br>
            <a:endParaRPr lang="tr-TR"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29390" y="1155867"/>
            <a:ext cx="8229600" cy="1143000"/>
          </a:xfrm>
        </p:spPr>
        <p:txBody>
          <a:bodyPr>
            <a:normAutofit fontScale="90000"/>
          </a:bodyPr>
          <a:lstStyle/>
          <a:p>
            <a:r>
              <a:rPr lang="tr-TR" dirty="0"/>
              <a:t>EVDE BAKIM MAAŞI</a:t>
            </a:r>
            <a:br>
              <a:rPr lang="tr-TR" dirty="0"/>
            </a:br>
            <a:endParaRPr lang="tr-TR" dirty="0"/>
          </a:p>
        </p:txBody>
      </p:sp>
      <p:sp>
        <p:nvSpPr>
          <p:cNvPr id="3" name="2 İçerik Yer Tutucusu"/>
          <p:cNvSpPr>
            <a:spLocks noGrp="1"/>
          </p:cNvSpPr>
          <p:nvPr>
            <p:ph idx="1"/>
          </p:nvPr>
        </p:nvSpPr>
        <p:spPr>
          <a:xfrm>
            <a:off x="457200" y="1935480"/>
            <a:ext cx="8435280" cy="4661872"/>
          </a:xfrm>
        </p:spPr>
        <p:txBody>
          <a:bodyPr vert="horz" lIns="91440" tIns="45720" rIns="91440" bIns="45720" anchor="t">
            <a:normAutofit fontScale="70000" lnSpcReduction="20000"/>
          </a:bodyPr>
          <a:lstStyle/>
          <a:p>
            <a:pPr fontAlgn="base"/>
            <a:r>
              <a:rPr lang="tr-TR" sz="3300" b="1" i="1" dirty="0">
                <a:latin typeface="Times New Roman"/>
                <a:cs typeface="Times New Roman"/>
              </a:rPr>
              <a:t>   Ağır derecede yetersizliği olup yasaya göre uygun şartları taşıyan özel gereksinimli çocuk annelerine ''evde bakım ücreti'‘ ödenir. </a:t>
            </a:r>
          </a:p>
          <a:p>
            <a:pPr fontAlgn="base"/>
            <a:r>
              <a:rPr lang="tr-TR" sz="3300" b="1" i="1" dirty="0">
                <a:latin typeface="Times New Roman"/>
                <a:cs typeface="Times New Roman"/>
              </a:rPr>
              <a:t>Evde bakım aylığı 2025 yılı hane içi kişi başına düşen gelir sınırı 14736TL’dir. </a:t>
            </a:r>
          </a:p>
          <a:p>
            <a:pPr fontAlgn="base"/>
            <a:r>
              <a:rPr lang="tr-TR" sz="3300" b="1" i="1" dirty="0">
                <a:latin typeface="Times New Roman"/>
                <a:cs typeface="Times New Roman"/>
              </a:rPr>
              <a:t>01.01.2025-01.06.2025 tarihleri için hesaplanan evde bakım yardımının aylık tutarı 10 bin125TL olarak belirlenmiştir. </a:t>
            </a:r>
          </a:p>
          <a:p>
            <a:pPr fontAlgn="base"/>
            <a:r>
              <a:rPr lang="tr-TR" sz="3300" b="1" i="1" dirty="0">
                <a:latin typeface="Times New Roman" pitchFamily="18" charset="0"/>
                <a:cs typeface="Times New Roman" pitchFamily="18" charset="0"/>
              </a:rPr>
              <a:t>Bu miktar asgari ücretin üçte ikisidir. </a:t>
            </a:r>
          </a:p>
          <a:p>
            <a:pPr fontAlgn="base"/>
            <a:r>
              <a:rPr lang="tr-TR" sz="3300" b="1" i="1" dirty="0">
                <a:latin typeface="Times New Roman" pitchFamily="18" charset="0"/>
                <a:cs typeface="Times New Roman" pitchFamily="18" charset="0"/>
              </a:rPr>
              <a:t>Evde bakım ücretinden yararlanabilmek için yetersizliği olan kişiye bakacak olan kişi ile yetersizliği olan bireyin akrabası olmak zorundadır, akrabası yoksa mahkemece tayin edilen vasisi bakıcı olabilir. Yetersizliği olan kişiye bakıcı olacak kişilerin yetersizliği olan bireyle aynı adreste ikamet etmesi şarttır. </a:t>
            </a:r>
            <a:r>
              <a:rPr lang="tr-TR" dirty="0"/>
              <a:t/>
            </a:r>
            <a:br>
              <a:rPr lang="tr-TR" dirty="0"/>
            </a:br>
            <a:endParaRPr lang="tr-TR"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5A8C0B7-1F89-42A7-8907-7E57C0190A87}"/>
              </a:ext>
            </a:extLst>
          </p:cNvPr>
          <p:cNvSpPr>
            <a:spLocks noGrp="1"/>
          </p:cNvSpPr>
          <p:nvPr>
            <p:ph type="title"/>
          </p:nvPr>
        </p:nvSpPr>
        <p:spPr/>
        <p:txBody>
          <a:bodyPr>
            <a:normAutofit fontScale="90000"/>
          </a:bodyPr>
          <a:lstStyle/>
          <a:p>
            <a:r>
              <a:rPr lang="tr-TR" i="1" dirty="0"/>
              <a:t>EKPSS başvuru yerleştirme ve atama tarihleri nasıl öğrenilir?</a:t>
            </a:r>
          </a:p>
        </p:txBody>
      </p:sp>
      <p:sp>
        <p:nvSpPr>
          <p:cNvPr id="3" name="İçerik Yer Tutucusu 2">
            <a:extLst>
              <a:ext uri="{FF2B5EF4-FFF2-40B4-BE49-F238E27FC236}">
                <a16:creationId xmlns:a16="http://schemas.microsoft.com/office/drawing/2014/main" xmlns="" id="{7250E568-0259-403B-8472-9CCD269288D7}"/>
              </a:ext>
            </a:extLst>
          </p:cNvPr>
          <p:cNvSpPr>
            <a:spLocks noGrp="1"/>
          </p:cNvSpPr>
          <p:nvPr>
            <p:ph idx="1"/>
          </p:nvPr>
        </p:nvSpPr>
        <p:spPr/>
        <p:txBody>
          <a:bodyPr>
            <a:normAutofit/>
          </a:bodyPr>
          <a:lstStyle/>
          <a:p>
            <a:pPr marL="0" indent="0">
              <a:buNone/>
            </a:pPr>
            <a:endParaRPr lang="tr-TR" sz="2800" b="1" i="1" dirty="0">
              <a:latin typeface="Arial" panose="020B0604020202020204" pitchFamily="34" charset="0"/>
              <a:cs typeface="Arial" panose="020B0604020202020204" pitchFamily="34" charset="0"/>
            </a:endParaRPr>
          </a:p>
          <a:p>
            <a:pPr marL="0" indent="0">
              <a:buNone/>
            </a:pPr>
            <a:r>
              <a:rPr lang="tr-TR" sz="2800" b="1" i="1" dirty="0">
                <a:latin typeface="Arial" panose="020B0604020202020204" pitchFamily="34" charset="0"/>
                <a:cs typeface="Arial" panose="020B0604020202020204" pitchFamily="34" charset="0"/>
              </a:rPr>
              <a:t>EKPSS ve kuranın tarihi, başvuru tarihi, başvurunun ne şekilde ve nereye yapılacağı; Resmi </a:t>
            </a:r>
            <a:r>
              <a:rPr lang="tr-TR" sz="2800" b="1" i="1" dirty="0" err="1">
                <a:latin typeface="Arial" panose="020B0604020202020204" pitchFamily="34" charset="0"/>
                <a:cs typeface="Arial" panose="020B0604020202020204" pitchFamily="34" charset="0"/>
              </a:rPr>
              <a:t>Gazete’de</a:t>
            </a:r>
            <a:r>
              <a:rPr lang="tr-TR" sz="2800" b="1" i="1" dirty="0">
                <a:latin typeface="Arial" panose="020B0604020202020204" pitchFamily="34" charset="0"/>
                <a:cs typeface="Arial" panose="020B0604020202020204" pitchFamily="34" charset="0"/>
              </a:rPr>
              <a:t>, Türkiye genelinde yayımlanan yüksek tirajlı bir gazetede ve ÖSYM, DPB ve Aile Çalışma ve Sosyal Hizmetler Bakanlığı resmi internet sitesinde duyurulur</a:t>
            </a:r>
          </a:p>
        </p:txBody>
      </p:sp>
    </p:spTree>
    <p:extLst>
      <p:ext uri="{BB962C8B-B14F-4D97-AF65-F5344CB8AC3E}">
        <p14:creationId xmlns:p14="http://schemas.microsoft.com/office/powerpoint/2010/main" val="2445240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285</TotalTime>
  <Words>1094</Words>
  <Application>Microsoft Office PowerPoint</Application>
  <PresentationFormat>Ekran Gösterisi (4:3)</PresentationFormat>
  <Paragraphs>124</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Akış</vt:lpstr>
      <vt:lpstr>  </vt:lpstr>
      <vt:lpstr>PowerPoint Sunusu</vt:lpstr>
      <vt:lpstr>ÖZEL EĞİTİM HAKKI</vt:lpstr>
      <vt:lpstr>          ENGELLİ AYLIĞI</vt:lpstr>
      <vt:lpstr>ENGELLİ YAKINI YARDIMI </vt:lpstr>
      <vt:lpstr>            YAŞLI YARDIMI </vt:lpstr>
      <vt:lpstr>ONSEKİZ YAŞ ÜSTÜ ENGELLİ MAAŞI</vt:lpstr>
      <vt:lpstr>EVDE BAKIM MAAŞI </vt:lpstr>
      <vt:lpstr>EKPSS başvuru yerleştirme ve atama tarihleri nasıl öğrenilir?</vt:lpstr>
      <vt:lpstr>İETT ENGELLİ KARTI</vt:lpstr>
      <vt:lpstr>                       EKPSS</vt:lpstr>
      <vt:lpstr>EKPSS YETERSİZLİK ORANI</vt:lpstr>
      <vt:lpstr>Ortaöğretim ve altı eğitim düzeyindeki özel gereksinimliler memur olabilirler mi?</vt:lpstr>
      <vt:lpstr>EKPSS’ye girebilmek için eğitim düzeyi şartı var mıdır? </vt:lpstr>
      <vt:lpstr>KPSS soruları yetersizlik gruplarına göre farklılaşmakta mıdır?</vt:lpstr>
      <vt:lpstr>TCDD İNDİRİM</vt:lpstr>
      <vt:lpstr>THY İNDİRİMİ</vt:lpstr>
      <vt:lpstr>DEVLET TİYATROLARINDA İNDİRİM</vt:lpstr>
      <vt:lpstr>MÜZE VE ÖREN YERLERİNDE İNDİRİM</vt:lpstr>
      <vt:lpstr>İSKİ Su faturası (%50 İndirim) </vt:lpstr>
      <vt:lpstr>DİGİTÜRK İNDİRİMİ</vt:lpstr>
      <vt:lpstr>MUAYENEDE ÖNCELİK </vt:lpstr>
      <vt:lpstr>ENGELLİ PARK YERLERİ </vt:lpstr>
      <vt:lpstr>YETERSİZLİĞİ OLAN ÇOCUĞU OLAN ANNELERE ERKEN EMEKLİLİK HAKKI</vt:lpstr>
      <vt:lpstr>YETERSİZLİĞİ OLAN MEMURUN NÖBET DURUMU</vt:lpstr>
      <vt:lpstr>OTURULAN KONUTTA DÜZENLEME YAPILMASI</vt:lpstr>
      <vt:lpstr>ÖZEL GEREKSİNİMLİ SPORCULAR </vt:lpstr>
      <vt:lpstr>İŞİTME YETERSİZLİĞİ OLAN BİREYLER </vt:lpstr>
      <vt:lpstr>SOSYAL GÜVENCEYE TABİ OLANLAR İÇİN İŞİTME CİHAZI ALIM KOŞULLARI:</vt:lpstr>
      <vt:lpstr>SOSYAL GÜVENCEYE TABİ OLANLAR İÇİN İŞİTME CİHAZI ALIM KOŞULLARI:</vt:lpstr>
      <vt:lpstr>SOSYAL GÜVENCESİ OLMAYANLAR İÇİN İŞİTME CİHAZI:</vt:lpstr>
      <vt:lpstr>MESLEK EDİNDİRME </vt:lpstr>
      <vt:lpstr>GELİR VERGİSİ İNDİRİMİ</vt:lpstr>
      <vt:lpstr>ÜNİVERSİTEDE ÖZEL GEREKSİNİMLİ ÖĞRENCİLER</vt:lpstr>
      <vt:lpstr> İSTİHDAM </vt:lpstr>
      <vt:lpstr>ÇALIŞAN ÖZEL GEREKSİNİMLİLER </vt:lpstr>
      <vt:lpstr>ÖZEL GEREKSİNİMLİ SEÇMENLER </vt:lpstr>
      <vt:lpstr>SAĞLIK RAPOR ALIM ÜCRETİ</vt:lpstr>
      <vt:lpstr>ENGELLİ SORUNLARI DANIŞMA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HAKLARI</dc:title>
  <dc:creator>pc</dc:creator>
  <cp:lastModifiedBy>Lenovo2</cp:lastModifiedBy>
  <cp:revision>98</cp:revision>
  <dcterms:created xsi:type="dcterms:W3CDTF">2018-10-26T06:59:29Z</dcterms:created>
  <dcterms:modified xsi:type="dcterms:W3CDTF">2025-02-28T10:23:35Z</dcterms:modified>
</cp:coreProperties>
</file>