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96" r:id="rId2"/>
    <p:sldId id="267" r:id="rId3"/>
    <p:sldId id="302" r:id="rId4"/>
    <p:sldId id="301" r:id="rId5"/>
    <p:sldId id="275" r:id="rId6"/>
    <p:sldId id="295" r:id="rId7"/>
    <p:sldId id="297" r:id="rId8"/>
    <p:sldId id="299" r:id="rId9"/>
    <p:sldId id="298" r:id="rId10"/>
    <p:sldId id="300" r:id="rId11"/>
    <p:sldId id="294" r:id="rId12"/>
    <p:sldId id="257" r:id="rId13"/>
    <p:sldId id="258" r:id="rId14"/>
    <p:sldId id="259" r:id="rId15"/>
    <p:sldId id="260" r:id="rId16"/>
    <p:sldId id="261" r:id="rId17"/>
    <p:sldId id="262" r:id="rId18"/>
    <p:sldId id="263" r:id="rId19"/>
    <p:sldId id="264" r:id="rId20"/>
    <p:sldId id="265" r:id="rId21"/>
    <p:sldId id="276" r:id="rId22"/>
    <p:sldId id="277" r:id="rId23"/>
    <p:sldId id="266" r:id="rId24"/>
    <p:sldId id="268" r:id="rId25"/>
    <p:sldId id="269" r:id="rId26"/>
    <p:sldId id="270" r:id="rId27"/>
    <p:sldId id="271" r:id="rId28"/>
    <p:sldId id="285" r:id="rId29"/>
    <p:sldId id="286" r:id="rId30"/>
    <p:sldId id="287" r:id="rId31"/>
    <p:sldId id="272" r:id="rId32"/>
    <p:sldId id="273" r:id="rId33"/>
    <p:sldId id="274" r:id="rId34"/>
    <p:sldId id="278" r:id="rId35"/>
    <p:sldId id="279" r:id="rId36"/>
    <p:sldId id="280" r:id="rId37"/>
    <p:sldId id="281" r:id="rId38"/>
    <p:sldId id="282" r:id="rId39"/>
    <p:sldId id="283" r:id="rId40"/>
    <p:sldId id="290" r:id="rId4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1086" y="14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10.05.2021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10.05.2021</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Tel:0212"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15616" y="1484784"/>
            <a:ext cx="7056784" cy="3960440"/>
          </a:xfrm>
        </p:spPr>
        <p:txBody>
          <a:bodyPr>
            <a:noAutofit/>
          </a:bodyPr>
          <a:lstStyle/>
          <a:p>
            <a:r>
              <a:rPr lang="tr-TR" sz="6600" b="1" i="1" dirty="0">
                <a:latin typeface="Arial" panose="020B0604020202020204" pitchFamily="34" charset="0"/>
                <a:cs typeface="Arial" panose="020B0604020202020204" pitchFamily="34" charset="0"/>
              </a:rPr>
              <a:t>		</a:t>
            </a:r>
          </a:p>
        </p:txBody>
      </p:sp>
      <p:sp>
        <p:nvSpPr>
          <p:cNvPr id="3" name="2 İçerik Yer Tutucusu"/>
          <p:cNvSpPr>
            <a:spLocks noGrp="1"/>
          </p:cNvSpPr>
          <p:nvPr>
            <p:ph idx="1"/>
          </p:nvPr>
        </p:nvSpPr>
        <p:spPr/>
        <p:txBody>
          <a:bodyPr>
            <a:noAutofit/>
          </a:bodyPr>
          <a:lstStyle/>
          <a:p>
            <a:pPr marL="0" indent="0" algn="ctr">
              <a:buNone/>
            </a:pPr>
            <a:r>
              <a:rPr lang="tr-TR" sz="4000" b="1" i="1" dirty="0">
                <a:solidFill>
                  <a:srgbClr val="FF0000"/>
                </a:solidFill>
                <a:latin typeface="Times New Roman" pitchFamily="18" charset="0"/>
                <a:cs typeface="Times New Roman" pitchFamily="18" charset="0"/>
              </a:rPr>
              <a:t>ÖZEL GEREKSİNİMLİ </a:t>
            </a:r>
            <a:r>
              <a:rPr lang="tr-TR" sz="4000" b="1" i="1" dirty="0" smtClean="0">
                <a:solidFill>
                  <a:srgbClr val="FF0000"/>
                </a:solidFill>
                <a:latin typeface="Times New Roman" pitchFamily="18" charset="0"/>
                <a:cs typeface="Times New Roman" pitchFamily="18" charset="0"/>
              </a:rPr>
              <a:t>BİREYLERİN</a:t>
            </a:r>
            <a:endParaRPr lang="tr-TR" sz="4000" b="1" i="1" dirty="0">
              <a:solidFill>
                <a:srgbClr val="FF0000"/>
              </a:solidFill>
              <a:latin typeface="Times New Roman" pitchFamily="18" charset="0"/>
              <a:cs typeface="Times New Roman" pitchFamily="18" charset="0"/>
            </a:endParaRPr>
          </a:p>
          <a:p>
            <a:pPr marL="0" indent="0" algn="ctr">
              <a:buNone/>
            </a:pPr>
            <a:r>
              <a:rPr lang="tr-TR" sz="4000" b="1" i="1" dirty="0">
                <a:solidFill>
                  <a:srgbClr val="FF0000"/>
                </a:solidFill>
                <a:latin typeface="Times New Roman" pitchFamily="18" charset="0"/>
                <a:cs typeface="Times New Roman" pitchFamily="18" charset="0"/>
              </a:rPr>
              <a:t>SOSYAL </a:t>
            </a:r>
            <a:r>
              <a:rPr lang="tr-TR" sz="4000" b="1" i="1" dirty="0" smtClean="0">
                <a:solidFill>
                  <a:srgbClr val="FF0000"/>
                </a:solidFill>
                <a:latin typeface="Times New Roman" pitchFamily="18" charset="0"/>
                <a:cs typeface="Times New Roman" pitchFamily="18" charset="0"/>
              </a:rPr>
              <a:t>HAKLARI</a:t>
            </a:r>
          </a:p>
          <a:p>
            <a:pPr marL="0" indent="0" algn="ctr">
              <a:buNone/>
            </a:pPr>
            <a:endParaRPr lang="tr-TR" sz="4000" b="1" i="1" dirty="0">
              <a:latin typeface="Times New Roman" pitchFamily="18" charset="0"/>
              <a:cs typeface="Times New Roman" pitchFamily="18" charset="0"/>
            </a:endParaRPr>
          </a:p>
          <a:p>
            <a:pPr marL="0" indent="0" algn="ctr">
              <a:buNone/>
            </a:pPr>
            <a:r>
              <a:rPr lang="tr-TR" sz="2800" b="1" i="1" dirty="0" smtClean="0">
                <a:latin typeface="Times New Roman" pitchFamily="18" charset="0"/>
                <a:cs typeface="Times New Roman" pitchFamily="18" charset="0"/>
              </a:rPr>
              <a:t>SARIYER RAM</a:t>
            </a:r>
          </a:p>
          <a:p>
            <a:pPr marL="0" indent="0" algn="ctr">
              <a:buNone/>
            </a:pPr>
            <a:r>
              <a:rPr lang="tr-TR" sz="2800" b="1" i="1" dirty="0" smtClean="0">
                <a:latin typeface="Times New Roman" pitchFamily="18" charset="0"/>
                <a:cs typeface="Times New Roman" pitchFamily="18" charset="0"/>
              </a:rPr>
              <a:t>Murat PERK</a:t>
            </a:r>
            <a:endParaRPr lang="tr-TR" sz="2800" b="1" i="1" dirty="0">
              <a:latin typeface="Times New Roman" pitchFamily="18" charset="0"/>
              <a:cs typeface="Times New Roman" pitchFamily="18" charset="0"/>
            </a:endParaRPr>
          </a:p>
        </p:txBody>
      </p:sp>
    </p:spTree>
    <p:extLst>
      <p:ext uri="{BB962C8B-B14F-4D97-AF65-F5344CB8AC3E}">
        <p14:creationId xmlns:p14="http://schemas.microsoft.com/office/powerpoint/2010/main" val="1318168074"/>
      </p:ext>
    </p:extLst>
  </p:cSld>
  <p:clrMapOvr>
    <a:masterClrMapping/>
  </p:clrMapOvr>
  <p:transition>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F868F521-694C-4EF3-BC9D-266FDEBB5B30}"/>
              </a:ext>
            </a:extLst>
          </p:cNvPr>
          <p:cNvSpPr>
            <a:spLocks noGrp="1"/>
          </p:cNvSpPr>
          <p:nvPr>
            <p:ph type="title"/>
          </p:nvPr>
        </p:nvSpPr>
        <p:spPr/>
        <p:txBody>
          <a:bodyPr>
            <a:normAutofit fontScale="90000"/>
          </a:bodyPr>
          <a:lstStyle/>
          <a:p>
            <a:r>
              <a:rPr lang="tr-TR" i="1" dirty="0"/>
              <a:t>KPSS soruları </a:t>
            </a:r>
            <a:r>
              <a:rPr lang="tr-TR" i="1" dirty="0" smtClean="0"/>
              <a:t>yetersizlik </a:t>
            </a:r>
            <a:r>
              <a:rPr lang="tr-TR" i="1" dirty="0"/>
              <a:t>gruplarına göre farklılaşmakta mıdır?</a:t>
            </a:r>
          </a:p>
        </p:txBody>
      </p:sp>
      <p:sp>
        <p:nvSpPr>
          <p:cNvPr id="3" name="İçerik Yer Tutucusu 2">
            <a:extLst>
              <a:ext uri="{FF2B5EF4-FFF2-40B4-BE49-F238E27FC236}">
                <a16:creationId xmlns="" xmlns:a16="http://schemas.microsoft.com/office/drawing/2014/main" id="{A8F4BFC1-46B2-4229-85A7-C72E1A03CB80}"/>
              </a:ext>
            </a:extLst>
          </p:cNvPr>
          <p:cNvSpPr>
            <a:spLocks noGrp="1"/>
          </p:cNvSpPr>
          <p:nvPr>
            <p:ph idx="1"/>
          </p:nvPr>
        </p:nvSpPr>
        <p:spPr/>
        <p:txBody>
          <a:bodyPr/>
          <a:lstStyle/>
          <a:p>
            <a:pPr marL="0" indent="0">
              <a:buNone/>
            </a:pPr>
            <a:r>
              <a:rPr lang="tr-TR" i="1" dirty="0"/>
              <a:t>Sınavda sorular 4 kategoride sınıflandırılmıştır: </a:t>
            </a:r>
          </a:p>
          <a:p>
            <a:pPr marL="0" indent="0">
              <a:buNone/>
            </a:pPr>
            <a:r>
              <a:rPr lang="tr-TR" i="1" dirty="0"/>
              <a:t>1)Genel </a:t>
            </a:r>
            <a:r>
              <a:rPr lang="tr-TR" i="1" dirty="0" smtClean="0"/>
              <a:t>yetersizliği olan</a:t>
            </a:r>
            <a:endParaRPr lang="tr-TR" i="1" dirty="0"/>
          </a:p>
          <a:p>
            <a:pPr marL="0" indent="0">
              <a:buNone/>
            </a:pPr>
            <a:r>
              <a:rPr lang="tr-TR" i="1" dirty="0"/>
              <a:t>2) Görme yetersizliği olan</a:t>
            </a:r>
          </a:p>
          <a:p>
            <a:pPr marL="0" indent="0">
              <a:buNone/>
            </a:pPr>
            <a:r>
              <a:rPr lang="tr-TR" i="1" dirty="0" smtClean="0"/>
              <a:t>3</a:t>
            </a:r>
            <a:r>
              <a:rPr lang="tr-TR" i="1" dirty="0"/>
              <a:t>) İşitme yetersizliği olan</a:t>
            </a:r>
          </a:p>
          <a:p>
            <a:pPr marL="0" indent="0">
              <a:buNone/>
            </a:pPr>
            <a:r>
              <a:rPr lang="tr-TR" i="1" dirty="0" smtClean="0"/>
              <a:t> </a:t>
            </a:r>
            <a:r>
              <a:rPr lang="tr-TR" i="1" dirty="0"/>
              <a:t>4)Zihinsel yetersizliği olan</a:t>
            </a:r>
          </a:p>
        </p:txBody>
      </p:sp>
    </p:spTree>
    <p:extLst>
      <p:ext uri="{BB962C8B-B14F-4D97-AF65-F5344CB8AC3E}">
        <p14:creationId xmlns:p14="http://schemas.microsoft.com/office/powerpoint/2010/main" val="1926869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8A3F0D8D-2360-4182-BEC4-2656A2DFA6D5}"/>
              </a:ext>
            </a:extLst>
          </p:cNvPr>
          <p:cNvSpPr>
            <a:spLocks noGrp="1"/>
          </p:cNvSpPr>
          <p:nvPr>
            <p:ph type="title"/>
          </p:nvPr>
        </p:nvSpPr>
        <p:spPr/>
        <p:txBody>
          <a:bodyPr/>
          <a:lstStyle/>
          <a:p>
            <a:r>
              <a:rPr lang="tr-TR" dirty="0"/>
              <a:t>EKPSS </a:t>
            </a:r>
            <a:r>
              <a:rPr lang="tr-TR" dirty="0" smtClean="0"/>
              <a:t>YETERSİZLİK </a:t>
            </a:r>
            <a:r>
              <a:rPr lang="tr-TR" dirty="0"/>
              <a:t>ORANI</a:t>
            </a:r>
          </a:p>
        </p:txBody>
      </p:sp>
      <p:sp>
        <p:nvSpPr>
          <p:cNvPr id="3" name="İçerik Yer Tutucusu 2">
            <a:extLst>
              <a:ext uri="{FF2B5EF4-FFF2-40B4-BE49-F238E27FC236}">
                <a16:creationId xmlns="" xmlns:a16="http://schemas.microsoft.com/office/drawing/2014/main" id="{94BD4FAC-88FC-4535-912F-F51F5091830E}"/>
              </a:ext>
            </a:extLst>
          </p:cNvPr>
          <p:cNvSpPr>
            <a:spLocks noGrp="1"/>
          </p:cNvSpPr>
          <p:nvPr>
            <p:ph idx="1"/>
          </p:nvPr>
        </p:nvSpPr>
        <p:spPr/>
        <p:txBody>
          <a:bodyPr>
            <a:normAutofit lnSpcReduction="10000"/>
          </a:bodyPr>
          <a:lstStyle/>
          <a:p>
            <a:r>
              <a:rPr lang="tr-TR" dirty="0"/>
              <a:t>Bu sınava girebilmek için; yetişkinler için en az % 40 oranında </a:t>
            </a:r>
            <a:r>
              <a:rPr lang="tr-TR" dirty="0" smtClean="0"/>
              <a:t>özel </a:t>
            </a:r>
            <a:r>
              <a:rPr lang="tr-TR" dirty="0" err="1" smtClean="0"/>
              <a:t>gereksinimli</a:t>
            </a:r>
            <a:r>
              <a:rPr lang="tr-TR" dirty="0" smtClean="0"/>
              <a:t>, </a:t>
            </a:r>
            <a:endParaRPr lang="tr-TR" dirty="0"/>
          </a:p>
          <a:p>
            <a:r>
              <a:rPr lang="tr-TR" dirty="0"/>
              <a:t>Çocuklar için (0-18) </a:t>
            </a:r>
            <a:r>
              <a:rPr lang="tr-TR" dirty="0" err="1"/>
              <a:t>ÇÖZGER’de</a:t>
            </a:r>
            <a:r>
              <a:rPr lang="tr-TR" dirty="0"/>
              <a:t> </a:t>
            </a:r>
          </a:p>
          <a:p>
            <a:r>
              <a:rPr lang="tr-TR" dirty="0"/>
              <a:t> Hafif Düzeyde ÖGV (40-49),</a:t>
            </a:r>
          </a:p>
          <a:p>
            <a:r>
              <a:rPr lang="tr-TR" dirty="0"/>
              <a:t>  Orta Düzeyde ÖGV(50-59) </a:t>
            </a:r>
          </a:p>
          <a:p>
            <a:r>
              <a:rPr lang="tr-TR" dirty="0"/>
              <a:t> İleri Düzeyde ÖGV (60-69)  </a:t>
            </a:r>
          </a:p>
          <a:p>
            <a:r>
              <a:rPr lang="tr-TR" dirty="0"/>
              <a:t>Çok İleri Düzeyde ÖGV(70-79) </a:t>
            </a:r>
          </a:p>
          <a:p>
            <a:r>
              <a:rPr lang="tr-TR" dirty="0"/>
              <a:t>Belirgin Özel Gereksinimi Vardır (80-89)  </a:t>
            </a:r>
          </a:p>
          <a:p>
            <a:r>
              <a:rPr lang="tr-TR" dirty="0"/>
              <a:t>Özel Koşul Gereksinimi Vardır (90-99) ifadelerinden birini almış olan engelli bireyler </a:t>
            </a:r>
            <a:r>
              <a:rPr lang="tr-TR" dirty="0" err="1"/>
              <a:t>EKPSS'ye</a:t>
            </a:r>
            <a:r>
              <a:rPr lang="tr-TR" dirty="0"/>
              <a:t> katılabilirler</a:t>
            </a:r>
          </a:p>
        </p:txBody>
      </p:sp>
    </p:spTree>
    <p:extLst>
      <p:ext uri="{BB962C8B-B14F-4D97-AF65-F5344CB8AC3E}">
        <p14:creationId xmlns:p14="http://schemas.microsoft.com/office/powerpoint/2010/main" val="694003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İETT ENGELLİ KARTI</a:t>
            </a:r>
          </a:p>
        </p:txBody>
      </p:sp>
      <p:sp>
        <p:nvSpPr>
          <p:cNvPr id="3" name="2 İçerik Yer Tutucusu"/>
          <p:cNvSpPr>
            <a:spLocks noGrp="1"/>
          </p:cNvSpPr>
          <p:nvPr>
            <p:ph idx="1"/>
          </p:nvPr>
        </p:nvSpPr>
        <p:spPr/>
        <p:txBody>
          <a:bodyPr>
            <a:normAutofit/>
          </a:bodyPr>
          <a:lstStyle/>
          <a:p>
            <a:pPr lvl="0"/>
            <a:r>
              <a:rPr lang="tr-TR" dirty="0"/>
              <a:t> % 40 ve üstü Engelli Sağlık Kurulu </a:t>
            </a:r>
            <a:r>
              <a:rPr lang="tr-TR" dirty="0" smtClean="0"/>
              <a:t>Raporu /ÇÖZGER </a:t>
            </a:r>
            <a:r>
              <a:rPr lang="tr-TR" dirty="0"/>
              <a:t>aslı ya da  Engelli Kimlik Kartı aslı</a:t>
            </a:r>
          </a:p>
          <a:p>
            <a:pPr lvl="0"/>
            <a:r>
              <a:rPr lang="tr-TR" dirty="0"/>
              <a:t>1 Adet Vesikalık Fotoğraf</a:t>
            </a:r>
          </a:p>
          <a:p>
            <a:pPr lvl="0"/>
            <a:r>
              <a:rPr lang="tr-TR" dirty="0"/>
              <a:t> Nüfus Cüzdan Aslı</a:t>
            </a:r>
          </a:p>
          <a:p>
            <a:r>
              <a:rPr lang="tr-TR" b="1" dirty="0"/>
              <a:t>Adres</a:t>
            </a:r>
            <a:r>
              <a:rPr lang="tr-TR" dirty="0"/>
              <a:t>: Arap Cami Mahallesi Tersane Caddesi No:8  (Karaköy) Beyoğlu/İstanbul</a:t>
            </a:r>
          </a:p>
          <a:p>
            <a:r>
              <a:rPr lang="tr-TR" dirty="0"/>
              <a:t>Tel: 02166303116</a:t>
            </a:r>
          </a:p>
          <a:p>
            <a:endParaRPr lang="tr-TR"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TCDD İNDİRİM</a:t>
            </a:r>
          </a:p>
        </p:txBody>
      </p:sp>
      <p:sp>
        <p:nvSpPr>
          <p:cNvPr id="3" name="2 İçerik Yer Tutucusu"/>
          <p:cNvSpPr>
            <a:spLocks noGrp="1"/>
          </p:cNvSpPr>
          <p:nvPr>
            <p:ph idx="1"/>
          </p:nvPr>
        </p:nvSpPr>
        <p:spPr/>
        <p:txBody>
          <a:bodyPr/>
          <a:lstStyle/>
          <a:p>
            <a:r>
              <a:rPr lang="tr-TR" dirty="0"/>
              <a:t>% 40 ve üzeri </a:t>
            </a:r>
            <a:r>
              <a:rPr lang="tr-TR" dirty="0" smtClean="0"/>
              <a:t>yetersizliği olan bireyin </a:t>
            </a:r>
            <a:r>
              <a:rPr lang="tr-TR" dirty="0"/>
              <a:t>kendisi, %50 ve üzeri </a:t>
            </a:r>
            <a:r>
              <a:rPr lang="tr-TR" dirty="0" smtClean="0"/>
              <a:t>yetersizliği </a:t>
            </a:r>
            <a:r>
              <a:rPr lang="tr-TR" dirty="0"/>
              <a:t>olup, “Ağır Engelli Raporu” bulunanların kendisi ve beraberindeki bir refakatçisi şehir içi ve şehir dışı seyahatlerinde ücretsiz faydalanabilmektedirler.</a:t>
            </a:r>
            <a:br>
              <a:rPr lang="tr-TR" dirty="0"/>
            </a:br>
            <a:endParaRPr lang="tr-TR" dirty="0"/>
          </a:p>
        </p:txBody>
      </p:sp>
    </p:spTree>
  </p:cSld>
  <p:clrMapOvr>
    <a:masterClrMapping/>
  </p:clrMapOvr>
  <p:transition>
    <p:dissolv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THY İNDİRİMİ</a:t>
            </a:r>
          </a:p>
        </p:txBody>
      </p:sp>
      <p:sp>
        <p:nvSpPr>
          <p:cNvPr id="3" name="2 İçerik Yer Tutucusu"/>
          <p:cNvSpPr>
            <a:spLocks noGrp="1"/>
          </p:cNvSpPr>
          <p:nvPr>
            <p:ph idx="1"/>
          </p:nvPr>
        </p:nvSpPr>
        <p:spPr/>
        <p:txBody>
          <a:bodyPr/>
          <a:lstStyle/>
          <a:p>
            <a:pPr>
              <a:buNone/>
            </a:pPr>
            <a:r>
              <a:rPr lang="tr-TR" dirty="0"/>
              <a:t>   % 40 ve üzeri oranda </a:t>
            </a:r>
            <a:r>
              <a:rPr lang="tr-TR" dirty="0" smtClean="0"/>
              <a:t>yetersizliği </a:t>
            </a:r>
            <a:r>
              <a:rPr lang="tr-TR" dirty="0"/>
              <a:t>olan bireyler promosyon biletler hariç tüm iç hat biletlerde % 20 indirim ve tüm dış hat biletlerde % 25 indirim hakkına sahiplerdir.</a:t>
            </a:r>
          </a:p>
        </p:txBody>
      </p:sp>
    </p:spTree>
  </p:cSld>
  <p:clrMapOvr>
    <a:masterClrMapping/>
  </p:clrMapOvr>
  <p:transition>
    <p:dissolv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DEVLET TİYATROLARINDA İNDİRİM</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Devlet tiyatrolarında ücretsiz izleme hakkı vardır. Engelli Tiyatroları Kültür Bakanlığı'ndan maddi destek almaktadır. Bazı özel tiyatrolarda ve sinemalarda indirim mevcuttur.</a:t>
            </a:r>
            <a:br>
              <a:rPr lang="tr-TR" dirty="0"/>
            </a:br>
            <a:endParaRPr lang="tr-TR" dirty="0"/>
          </a:p>
        </p:txBody>
      </p:sp>
    </p:spTree>
  </p:cSld>
  <p:clrMapOvr>
    <a:masterClrMapping/>
  </p:clrMapOvr>
  <p:transition>
    <p:dissolv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MÜZE VE ÖREN YERLERİNDE İNDİRİM</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%40 ve üzeri yetersizliği olan </a:t>
            </a:r>
            <a:r>
              <a:rPr lang="tr-TR" dirty="0" smtClean="0"/>
              <a:t>kişilere giriş </a:t>
            </a:r>
            <a:r>
              <a:rPr lang="tr-TR" dirty="0"/>
              <a:t>ücretsizdir. Özel işletilen müze ve tarihi yerlerde indirim hakkını vermeyebilirler.</a:t>
            </a:r>
          </a:p>
        </p:txBody>
      </p:sp>
    </p:spTree>
  </p:cSld>
  <p:clrMapOvr>
    <a:masterClrMapping/>
  </p:clrMapOvr>
  <p:transition>
    <p:dissolv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İSKİ Su faturası (%50 İndirim)</a:t>
            </a:r>
            <a:r>
              <a:rPr lang="tr-TR" dirty="0"/>
              <a:t/>
            </a:r>
            <a:br>
              <a:rPr lang="tr-TR" dirty="0"/>
            </a:br>
            <a:endParaRPr lang="tr-TR" dirty="0"/>
          </a:p>
        </p:txBody>
      </p:sp>
      <p:sp>
        <p:nvSpPr>
          <p:cNvPr id="3" name="2 İçerik Yer Tutucusu"/>
          <p:cNvSpPr>
            <a:spLocks noGrp="1"/>
          </p:cNvSpPr>
          <p:nvPr>
            <p:ph idx="1"/>
          </p:nvPr>
        </p:nvSpPr>
        <p:spPr/>
        <p:txBody>
          <a:bodyPr/>
          <a:lstStyle/>
          <a:p>
            <a:pPr lvl="0"/>
            <a:r>
              <a:rPr lang="tr-TR" dirty="0"/>
              <a:t>%40 ve üzeri Engelli Sağlık Kurulu </a:t>
            </a:r>
            <a:r>
              <a:rPr lang="tr-TR" dirty="0" smtClean="0"/>
              <a:t>Raporu / ÇÖZGER </a:t>
            </a:r>
            <a:r>
              <a:rPr lang="tr-TR" dirty="0"/>
              <a:t>Aslı</a:t>
            </a:r>
          </a:p>
          <a:p>
            <a:pPr lvl="0"/>
            <a:r>
              <a:rPr lang="tr-TR" dirty="0"/>
              <a:t>TC kimlik no</a:t>
            </a:r>
          </a:p>
          <a:p>
            <a:pPr lvl="0"/>
            <a:r>
              <a:rPr lang="tr-TR" dirty="0" err="1"/>
              <a:t>İski</a:t>
            </a:r>
            <a:r>
              <a:rPr lang="tr-TR" dirty="0"/>
              <a:t> Su Faturası</a:t>
            </a:r>
          </a:p>
          <a:p>
            <a:r>
              <a:rPr lang="tr-TR" b="1" dirty="0"/>
              <a:t>Adres</a:t>
            </a:r>
            <a:r>
              <a:rPr lang="tr-TR" dirty="0"/>
              <a:t>:  Pınar </a:t>
            </a:r>
            <a:r>
              <a:rPr lang="tr-TR" dirty="0" err="1"/>
              <a:t>Mah.Balaban</a:t>
            </a:r>
            <a:r>
              <a:rPr lang="tr-TR" dirty="0"/>
              <a:t> </a:t>
            </a:r>
            <a:r>
              <a:rPr lang="tr-TR" dirty="0" err="1"/>
              <a:t>Cad.Nı</a:t>
            </a:r>
            <a:r>
              <a:rPr lang="tr-TR" dirty="0"/>
              <a:t>:1Sarıyer/ İSTANBUL</a:t>
            </a:r>
          </a:p>
          <a:p>
            <a:endParaRPr lang="tr-TR" dirty="0"/>
          </a:p>
        </p:txBody>
      </p:sp>
    </p:spTree>
  </p:cSld>
  <p:clrMapOvr>
    <a:masterClrMapping/>
  </p:clrMapOvr>
  <p:transition>
    <p:dissolv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DİGİTÜRK İNDİRİMİ</a:t>
            </a:r>
            <a:endParaRPr lang="tr-TR" dirty="0"/>
          </a:p>
        </p:txBody>
      </p:sp>
      <p:sp>
        <p:nvSpPr>
          <p:cNvPr id="3" name="2 İçerik Yer Tutucusu"/>
          <p:cNvSpPr>
            <a:spLocks noGrp="1"/>
          </p:cNvSpPr>
          <p:nvPr>
            <p:ph idx="1"/>
          </p:nvPr>
        </p:nvSpPr>
        <p:spPr/>
        <p:txBody>
          <a:bodyPr/>
          <a:lstStyle/>
          <a:p>
            <a:pPr>
              <a:buNone/>
            </a:pPr>
            <a:r>
              <a:rPr lang="tr-TR" b="1" dirty="0"/>
              <a:t>   %40 ve üzeri yetersizliği </a:t>
            </a:r>
            <a:r>
              <a:rPr lang="tr-TR" b="1" dirty="0" smtClean="0"/>
              <a:t>olan bireylere </a:t>
            </a:r>
            <a:r>
              <a:rPr lang="tr-TR" b="1" dirty="0"/>
              <a:t>% 50 indirimlidir</a:t>
            </a:r>
            <a:r>
              <a:rPr lang="tr-TR" b="1" dirty="0" smtClean="0"/>
              <a:t>.</a:t>
            </a:r>
          </a:p>
          <a:p>
            <a:pPr>
              <a:buNone/>
            </a:pPr>
            <a:r>
              <a:rPr lang="tr-TR" dirty="0"/>
              <a:t/>
            </a:r>
            <a:br>
              <a:rPr lang="tr-TR" dirty="0"/>
            </a:br>
            <a:r>
              <a:rPr lang="tr-TR" dirty="0"/>
              <a:t>TTNET: Fiber İnternet dahil yaş sınırı olmaksızın %25 indirimli</a:t>
            </a:r>
            <a:r>
              <a:rPr lang="tr-TR" dirty="0" smtClean="0"/>
              <a:t>.</a:t>
            </a:r>
          </a:p>
          <a:p>
            <a:pPr>
              <a:buNone/>
            </a:pPr>
            <a:r>
              <a:rPr lang="tr-TR" dirty="0" smtClean="0"/>
              <a:t>UYDUNET </a:t>
            </a:r>
            <a:r>
              <a:rPr lang="tr-TR" dirty="0"/>
              <a:t>ve TURKCELL SÜPERONLINE: Bu hizmetlerde de indirim mevcuttur.</a:t>
            </a:r>
          </a:p>
        </p:txBody>
      </p:sp>
    </p:spTree>
  </p:cSld>
  <p:clrMapOvr>
    <a:masterClrMapping/>
  </p:clrMapOvr>
  <p:transition>
    <p:dissolv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MUAYENEDE ÖNCELİK</a:t>
            </a:r>
            <a:br>
              <a:rPr lang="tr-TR" dirty="0"/>
            </a:br>
            <a:endParaRPr lang="tr-TR" dirty="0"/>
          </a:p>
        </p:txBody>
      </p:sp>
      <p:sp>
        <p:nvSpPr>
          <p:cNvPr id="3" name="2 İçerik Yer Tutucusu"/>
          <p:cNvSpPr>
            <a:spLocks noGrp="1"/>
          </p:cNvSpPr>
          <p:nvPr>
            <p:ph idx="1"/>
          </p:nvPr>
        </p:nvSpPr>
        <p:spPr/>
        <p:txBody>
          <a:bodyPr/>
          <a:lstStyle/>
          <a:p>
            <a:pPr>
              <a:buNone/>
            </a:pPr>
            <a:r>
              <a:rPr lang="tr-TR" dirty="0"/>
              <a:t>   Tüm hastanelerde muayene sırasında öncelik hakkı vardır.</a:t>
            </a:r>
            <a:br>
              <a:rPr lang="tr-TR" dirty="0"/>
            </a:br>
            <a:endParaRPr lang="tr-TR"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t>ÖZEL EĞİTİM HAKKI</a:t>
            </a:r>
          </a:p>
        </p:txBody>
      </p:sp>
      <p:sp>
        <p:nvSpPr>
          <p:cNvPr id="3" name="2 İçerik Yer Tutucusu"/>
          <p:cNvSpPr>
            <a:spLocks noGrp="1"/>
          </p:cNvSpPr>
          <p:nvPr>
            <p:ph idx="1"/>
          </p:nvPr>
        </p:nvSpPr>
        <p:spPr/>
        <p:txBody>
          <a:bodyPr>
            <a:normAutofit fontScale="92500"/>
          </a:bodyPr>
          <a:lstStyle/>
          <a:p>
            <a:r>
              <a:rPr lang="tr-TR" dirty="0" smtClean="0"/>
              <a:t>Alınan </a:t>
            </a:r>
            <a:r>
              <a:rPr lang="tr-TR" dirty="0"/>
              <a:t>raporla özel eğitim alması gerektiği belirtilen </a:t>
            </a:r>
            <a:r>
              <a:rPr lang="tr-TR" dirty="0" smtClean="0"/>
              <a:t>özel </a:t>
            </a:r>
            <a:r>
              <a:rPr lang="tr-TR" dirty="0" err="1" smtClean="0"/>
              <a:t>gereksinimli</a:t>
            </a:r>
            <a:r>
              <a:rPr lang="tr-TR" dirty="0" smtClean="0"/>
              <a:t> bireylerin (yetersizlik </a:t>
            </a:r>
            <a:r>
              <a:rPr lang="tr-TR" dirty="0"/>
              <a:t>oranı en az %20 olmalı</a:t>
            </a:r>
            <a:r>
              <a:rPr lang="tr-TR" dirty="0" smtClean="0"/>
              <a:t>)</a:t>
            </a:r>
          </a:p>
          <a:p>
            <a:r>
              <a:rPr lang="tr-TR" dirty="0" smtClean="0"/>
              <a:t>Rehberlik </a:t>
            </a:r>
            <a:r>
              <a:rPr lang="tr-TR" dirty="0"/>
              <a:t>Araştırma Merkezlerinin değerlendirmesi sonucu Özel Eğitim imkanlarından yararlanır</a:t>
            </a:r>
            <a:r>
              <a:rPr lang="tr-TR" dirty="0" smtClean="0"/>
              <a:t>.</a:t>
            </a:r>
          </a:p>
          <a:p>
            <a:r>
              <a:rPr lang="tr-TR" dirty="0" smtClean="0"/>
              <a:t>(</a:t>
            </a:r>
            <a:r>
              <a:rPr lang="tr-TR" dirty="0" err="1" smtClean="0"/>
              <a:t>ÇÖZGER’de</a:t>
            </a:r>
            <a:r>
              <a:rPr lang="tr-TR" dirty="0" smtClean="0"/>
              <a:t> oran yazmıyor )</a:t>
            </a:r>
          </a:p>
          <a:p>
            <a:endParaRPr lang="tr-TR" b="1" dirty="0"/>
          </a:p>
          <a:p>
            <a:r>
              <a:rPr lang="tr-TR" b="1" dirty="0"/>
              <a:t> ÜCRETSİZ ULAŞIM(ÖZEL EĞİTİM İÇİN</a:t>
            </a:r>
            <a:r>
              <a:rPr lang="tr-TR" b="1" dirty="0" smtClean="0"/>
              <a:t>):</a:t>
            </a:r>
          </a:p>
          <a:p>
            <a:pPr marL="0" indent="0">
              <a:buNone/>
            </a:pPr>
            <a:r>
              <a:rPr lang="tr-TR" b="1" dirty="0" smtClean="0"/>
              <a:t> </a:t>
            </a:r>
            <a:r>
              <a:rPr lang="tr-TR" dirty="0"/>
              <a:t>Özel eğitime devamlılığın sağlanması ve zorluk yaşanmaması için kurumlar engelli çocuklara ücretsiz taşıma olanağı sağlamak zorundadırlar. </a:t>
            </a:r>
          </a:p>
        </p:txBody>
      </p:sp>
    </p:spTree>
  </p:cSld>
  <p:clrMapOvr>
    <a:masterClrMapping/>
  </p:clrMapOvr>
  <p:transition>
    <p:dissolv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ENGELLİ PARK YERLERİ</a:t>
            </a:r>
            <a:br>
              <a:rPr lang="tr-TR" dirty="0"/>
            </a:br>
            <a:endParaRPr lang="tr-TR" dirty="0"/>
          </a:p>
        </p:txBody>
      </p:sp>
      <p:sp>
        <p:nvSpPr>
          <p:cNvPr id="3" name="2 İçerik Yer Tutucusu"/>
          <p:cNvSpPr>
            <a:spLocks noGrp="1"/>
          </p:cNvSpPr>
          <p:nvPr>
            <p:ph idx="1"/>
          </p:nvPr>
        </p:nvSpPr>
        <p:spPr/>
        <p:txBody>
          <a:bodyPr/>
          <a:lstStyle/>
          <a:p>
            <a:pPr>
              <a:buNone/>
            </a:pPr>
            <a:r>
              <a:rPr lang="tr-TR" dirty="0"/>
              <a:t>    Engelli araç park kartı ile engelli araç park yerlerine araç park edebilirsiniz. Ayrıca otobanlarda 15 dakikaya kadar aracınızı yol kenarına çekebilirsiniz. ÖTV indirimli aracınız için evinizin önüne PARK YERİ yaptırabilirsiniz. Bunun için belediyeye müracaat etmelisiniz.</a:t>
            </a:r>
          </a:p>
        </p:txBody>
      </p:sp>
    </p:spTree>
  </p:cSld>
  <p:clrMapOvr>
    <a:masterClrMapping/>
  </p:clrMapOvr>
  <p:transition>
    <p:dissolv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71472" y="928670"/>
            <a:ext cx="8229600" cy="1143000"/>
          </a:xfrm>
        </p:spPr>
        <p:txBody>
          <a:bodyPr>
            <a:normAutofit fontScale="90000"/>
          </a:bodyPr>
          <a:lstStyle/>
          <a:p>
            <a:r>
              <a:rPr lang="tr-TR" b="1" dirty="0" smtClean="0"/>
              <a:t>YETERSİZLİĞİ OLAN ÇOCUĞU </a:t>
            </a:r>
            <a:r>
              <a:rPr lang="tr-TR" b="1" dirty="0"/>
              <a:t>OLAN ANNELERE ERKEN EMEKLİLİK HAKKI</a:t>
            </a:r>
            <a:endParaRPr lang="tr-TR" dirty="0"/>
          </a:p>
        </p:txBody>
      </p:sp>
      <p:sp>
        <p:nvSpPr>
          <p:cNvPr id="3" name="2 İçerik Yer Tutucusu"/>
          <p:cNvSpPr>
            <a:spLocks noGrp="1"/>
          </p:cNvSpPr>
          <p:nvPr>
            <p:ph idx="1"/>
          </p:nvPr>
        </p:nvSpPr>
        <p:spPr/>
        <p:txBody>
          <a:bodyPr>
            <a:normAutofit/>
          </a:bodyPr>
          <a:lstStyle/>
          <a:p>
            <a:pPr>
              <a:buNone/>
            </a:pPr>
            <a:r>
              <a:rPr lang="tr-TR" dirty="0"/>
              <a:t> </a:t>
            </a:r>
            <a:br>
              <a:rPr lang="tr-TR" dirty="0"/>
            </a:br>
            <a:r>
              <a:rPr lang="tr-TR" dirty="0"/>
              <a:t>''Başka birinin sürekli bakımına muhtaç derecede malul çocuğu bulunan annelerin '' yasanın yürürlüğe girdiği 28 Eylül 2008 'den sonraki kalan sigortalılık sürelerinden dörtte bir oranında indirim yapılır. Bu haktan BAĞ-KUR, SSK, Emekli Sandığı, Tarım İşçileri ve İsteğe Bağlı Sigortalı olan anneler yararlanır.</a:t>
            </a:r>
          </a:p>
        </p:txBody>
      </p:sp>
    </p:spTree>
  </p:cSld>
  <p:clrMapOvr>
    <a:masterClrMapping/>
  </p:clrMapOvr>
  <p:transition>
    <p:dissolv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YETERSİZLİĞİ OLAN MEMURUN </a:t>
            </a:r>
            <a:r>
              <a:rPr lang="tr-TR" b="1" dirty="0"/>
              <a:t>NÖBET DURUMU</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smtClean="0"/>
              <a:t>Yetersizliği olan </a:t>
            </a:r>
            <a:r>
              <a:rPr lang="tr-TR" dirty="0"/>
              <a:t>memura kendi isteği dışında gece nöbet ve fazla mesai hizmeti yaptırılamaz.</a:t>
            </a:r>
            <a:br>
              <a:rPr lang="tr-TR" dirty="0"/>
            </a:br>
            <a:endParaRPr lang="tr-TR" dirty="0"/>
          </a:p>
        </p:txBody>
      </p:sp>
    </p:spTree>
  </p:cSld>
  <p:clrMapOvr>
    <a:masterClrMapping/>
  </p:clrMapOvr>
  <p:transition>
    <p:dissolv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OTURULAN KONUTTA DÜZENLEME YAPILMASI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Oturulan konutta yetersizliği </a:t>
            </a:r>
            <a:r>
              <a:rPr lang="tr-TR" dirty="0" smtClean="0"/>
              <a:t>olan kişilere </a:t>
            </a:r>
            <a:r>
              <a:rPr lang="tr-TR" dirty="0"/>
              <a:t>uygun düzenlemeler yaptırılabilir. Kat mülkiyeti yasasına tabi olan apartman, site vb. konutlarda yaşayan kişiler getirilen yasal düzenleme ile </a:t>
            </a:r>
            <a:r>
              <a:rPr lang="tr-TR" dirty="0" smtClean="0"/>
              <a:t>yetersizliğine </a:t>
            </a:r>
            <a:r>
              <a:rPr lang="tr-TR" dirty="0"/>
              <a:t>uygun düzenleme yaptırma olanağına sahip olmuşlardır.</a:t>
            </a:r>
          </a:p>
        </p:txBody>
      </p:sp>
    </p:spTree>
  </p:cSld>
  <p:clrMapOvr>
    <a:masterClrMapping/>
  </p:clrMapOvr>
  <p:transition>
    <p:dissolv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980728"/>
            <a:ext cx="8229600" cy="1143000"/>
          </a:xfrm>
        </p:spPr>
        <p:txBody>
          <a:bodyPr>
            <a:normAutofit fontScale="90000"/>
          </a:bodyPr>
          <a:lstStyle/>
          <a:p>
            <a:pPr algn="ctr"/>
            <a:r>
              <a:rPr lang="tr-TR" b="1" dirty="0"/>
              <a:t>Engelliler Koordinasyon Merkezi           (SEKOM)</a:t>
            </a:r>
            <a:r>
              <a:rPr lang="tr-TR" dirty="0"/>
              <a:t/>
            </a:r>
            <a:br>
              <a:rPr lang="tr-TR" dirty="0"/>
            </a:br>
            <a:endParaRPr lang="tr-TR" dirty="0"/>
          </a:p>
        </p:txBody>
      </p:sp>
      <p:sp>
        <p:nvSpPr>
          <p:cNvPr id="3" name="2 İçerik Yer Tutucusu"/>
          <p:cNvSpPr>
            <a:spLocks noGrp="1"/>
          </p:cNvSpPr>
          <p:nvPr>
            <p:ph idx="1"/>
          </p:nvPr>
        </p:nvSpPr>
        <p:spPr/>
        <p:txBody>
          <a:bodyPr>
            <a:normAutofit/>
          </a:bodyPr>
          <a:lstStyle/>
          <a:p>
            <a:r>
              <a:rPr lang="tr-TR" dirty="0"/>
              <a:t>% 40 ve üstü yetersizliği </a:t>
            </a:r>
            <a:r>
              <a:rPr lang="tr-TR" dirty="0" smtClean="0"/>
              <a:t>olan bireylere </a:t>
            </a:r>
            <a:r>
              <a:rPr lang="tr-TR" dirty="0"/>
              <a:t>yönelik gıda yardımı, araç tahsisi, eğitim, kırtasiye yardımı, seminer, kurs, gezi, tatil kampı, havuz terapisi, atlı terapi.. vs </a:t>
            </a:r>
          </a:p>
          <a:p>
            <a:r>
              <a:rPr lang="tr-TR" dirty="0"/>
              <a:t>-İlkokul,Ortaokul ve Lise öğrencilerine ayda 80 </a:t>
            </a:r>
            <a:r>
              <a:rPr lang="tr-TR" dirty="0" err="1"/>
              <a:t>Tl</a:t>
            </a:r>
            <a:r>
              <a:rPr lang="tr-TR" dirty="0"/>
              <a:t> burs 8 ay boyunca</a:t>
            </a:r>
          </a:p>
          <a:p>
            <a:r>
              <a:rPr lang="tr-TR" dirty="0"/>
              <a:t>-Sosyal Kart yardımı</a:t>
            </a:r>
          </a:p>
          <a:p>
            <a:r>
              <a:rPr lang="tr-TR" dirty="0"/>
              <a:t>Pınar Mahallesi.Günyüzü Caddesi.No.2 Sarıyer/İSTANBUL</a:t>
            </a:r>
          </a:p>
          <a:p>
            <a:r>
              <a:rPr lang="tr-TR" dirty="0"/>
              <a:t>Tel:  4441722</a:t>
            </a:r>
          </a:p>
        </p:txBody>
      </p:sp>
    </p:spTree>
  </p:cSld>
  <p:clrMapOvr>
    <a:masterClrMapping/>
  </p:clrMapOvr>
  <p:transition>
    <p:dissolv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928670"/>
            <a:ext cx="8229600" cy="1399032"/>
          </a:xfrm>
        </p:spPr>
        <p:txBody>
          <a:bodyPr>
            <a:normAutofit fontScale="90000"/>
          </a:bodyPr>
          <a:lstStyle/>
          <a:p>
            <a:r>
              <a:rPr lang="tr-TR" sz="3100" b="1" dirty="0"/>
              <a:t>Kaymakamlık Sosyal Yardımlaşma ve Dayanışma Vakfı </a:t>
            </a:r>
            <a:r>
              <a:rPr lang="tr-TR" dirty="0"/>
              <a:t/>
            </a:r>
            <a:br>
              <a:rPr lang="tr-TR" dirty="0"/>
            </a:br>
            <a:r>
              <a:rPr lang="tr-TR" dirty="0"/>
              <a:t/>
            </a:r>
            <a:br>
              <a:rPr lang="tr-TR" dirty="0"/>
            </a:br>
            <a:endParaRPr lang="tr-TR" dirty="0"/>
          </a:p>
        </p:txBody>
      </p:sp>
      <p:sp>
        <p:nvSpPr>
          <p:cNvPr id="3" name="2 İçerik Yer Tutucusu"/>
          <p:cNvSpPr>
            <a:spLocks noGrp="1"/>
          </p:cNvSpPr>
          <p:nvPr>
            <p:ph idx="1"/>
          </p:nvPr>
        </p:nvSpPr>
        <p:spPr/>
        <p:txBody>
          <a:bodyPr>
            <a:normAutofit/>
          </a:bodyPr>
          <a:lstStyle/>
          <a:p>
            <a:r>
              <a:rPr lang="tr-TR" b="1" dirty="0"/>
              <a:t>(ALO 144 SOSYAL YARDIMLAR)</a:t>
            </a:r>
            <a:endParaRPr lang="tr-TR" dirty="0"/>
          </a:p>
          <a:p>
            <a:r>
              <a:rPr lang="tr-TR" b="1" dirty="0" smtClean="0"/>
              <a:t>Engelli </a:t>
            </a:r>
            <a:r>
              <a:rPr lang="tr-TR" b="1" dirty="0"/>
              <a:t>Maaşı (2022 Sayılı Kanun):</a:t>
            </a:r>
            <a:endParaRPr lang="tr-TR" dirty="0"/>
          </a:p>
          <a:p>
            <a:pPr lvl="0"/>
            <a:r>
              <a:rPr lang="tr-TR" dirty="0"/>
              <a:t>%40 ve üzeri Engelli Sağlık Kurulu </a:t>
            </a:r>
            <a:r>
              <a:rPr lang="tr-TR" dirty="0" smtClean="0"/>
              <a:t>Raporu / ÇÖZGER </a:t>
            </a:r>
            <a:r>
              <a:rPr lang="tr-TR" dirty="0"/>
              <a:t>Aslı</a:t>
            </a:r>
          </a:p>
          <a:p>
            <a:pPr lvl="0"/>
            <a:r>
              <a:rPr lang="tr-TR" dirty="0"/>
              <a:t>Kişi Başı aylık geliri Asgari ücretin üçte biri (392 TL)</a:t>
            </a:r>
          </a:p>
          <a:p>
            <a:pPr lvl="0"/>
            <a:r>
              <a:rPr lang="tr-TR" dirty="0"/>
              <a:t>Herhangi bir sosyal güvencesi olmayanlar</a:t>
            </a:r>
          </a:p>
          <a:p>
            <a:r>
              <a:rPr lang="tr-TR" b="1" dirty="0"/>
              <a:t>Adres</a:t>
            </a:r>
            <a:r>
              <a:rPr lang="tr-TR" dirty="0"/>
              <a:t>  :  </a:t>
            </a:r>
            <a:r>
              <a:rPr lang="tr-TR" dirty="0" err="1"/>
              <a:t>Ferahevler</a:t>
            </a:r>
            <a:r>
              <a:rPr lang="tr-TR" dirty="0"/>
              <a:t> Mahallesi.Muhtar Caddesi.No:6 Sarıyer/İSTANBUL </a:t>
            </a:r>
            <a:r>
              <a:rPr lang="tr-TR" u="sng" dirty="0">
                <a:hlinkClick r:id="rId2"/>
              </a:rPr>
              <a:t>Tel:0212</a:t>
            </a:r>
            <a:r>
              <a:rPr lang="tr-TR" dirty="0"/>
              <a:t> 223 01 55</a:t>
            </a:r>
          </a:p>
          <a:p>
            <a:endParaRPr lang="tr-TR" dirty="0"/>
          </a:p>
        </p:txBody>
      </p:sp>
    </p:spTree>
  </p:cSld>
  <p:clrMapOvr>
    <a:masterClrMapping/>
  </p:clrMapOvr>
  <p:transition>
    <p:dissolve/>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ÖZEL GEREKSİNİMLİ SPORCULAR</a:t>
            </a:r>
            <a:r>
              <a:rPr lang="tr-TR" dirty="0"/>
              <a:t/>
            </a:r>
            <a:br>
              <a:rPr lang="tr-TR" dirty="0"/>
            </a:br>
            <a:endParaRPr lang="tr-TR" dirty="0"/>
          </a:p>
        </p:txBody>
      </p:sp>
      <p:sp>
        <p:nvSpPr>
          <p:cNvPr id="3" name="2 İçerik Yer Tutucusu"/>
          <p:cNvSpPr>
            <a:spLocks noGrp="1"/>
          </p:cNvSpPr>
          <p:nvPr>
            <p:ph idx="1"/>
          </p:nvPr>
        </p:nvSpPr>
        <p:spPr/>
        <p:txBody>
          <a:bodyPr/>
          <a:lstStyle/>
          <a:p>
            <a:pPr>
              <a:buNone/>
            </a:pPr>
            <a:r>
              <a:rPr lang="tr-TR" dirty="0" smtClean="0"/>
              <a:t>Yetersizliği olan bireylerin </a:t>
            </a:r>
            <a:r>
              <a:rPr lang="tr-TR" dirty="0"/>
              <a:t>profesyonel olarak spor yapmaları için Devlet Bakanlığına bağlı Engelliler Spor Federasyonu vardır. Ulusal ve uluslar arası yarışmalarda madalya alan </a:t>
            </a:r>
            <a:r>
              <a:rPr lang="tr-TR" dirty="0" smtClean="0"/>
              <a:t>özel </a:t>
            </a:r>
            <a:r>
              <a:rPr lang="tr-TR" dirty="0" err="1" smtClean="0"/>
              <a:t>gereksinimli</a:t>
            </a:r>
            <a:r>
              <a:rPr lang="tr-TR" dirty="0" smtClean="0"/>
              <a:t> bireylere </a:t>
            </a:r>
            <a:r>
              <a:rPr lang="tr-TR" dirty="0"/>
              <a:t>Üniversite sınavına girmeden Yüksek Öğrenime yerleşme hakkı verilmiştir.</a:t>
            </a:r>
            <a:br>
              <a:rPr lang="tr-TR" dirty="0"/>
            </a:br>
            <a:endParaRPr lang="tr-TR" dirty="0"/>
          </a:p>
        </p:txBody>
      </p:sp>
    </p:spTree>
  </p:cSld>
  <p:clrMapOvr>
    <a:masterClrMapping/>
  </p:clrMapOvr>
  <p:transition>
    <p:dissolve/>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sz="4400" dirty="0"/>
              <a:t>İŞİTME </a:t>
            </a:r>
            <a:r>
              <a:rPr lang="tr-TR" sz="4400" dirty="0" smtClean="0"/>
              <a:t>YETERSİZLİĞİ OLAN BİREYLER</a:t>
            </a:r>
            <a:r>
              <a:rPr lang="tr-TR" dirty="0"/>
              <a:t/>
            </a:r>
            <a:br>
              <a:rPr lang="tr-TR" dirty="0"/>
            </a:br>
            <a:endParaRPr lang="tr-TR" dirty="0"/>
          </a:p>
        </p:txBody>
      </p:sp>
      <p:sp>
        <p:nvSpPr>
          <p:cNvPr id="3" name="2 İçerik Yer Tutucusu"/>
          <p:cNvSpPr>
            <a:spLocks noGrp="1"/>
          </p:cNvSpPr>
          <p:nvPr>
            <p:ph idx="1"/>
          </p:nvPr>
        </p:nvSpPr>
        <p:spPr/>
        <p:txBody>
          <a:bodyPr/>
          <a:lstStyle/>
          <a:p>
            <a:pPr>
              <a:buNone/>
            </a:pPr>
            <a:r>
              <a:rPr lang="tr-TR" dirty="0"/>
              <a:t>    İşitme </a:t>
            </a:r>
            <a:r>
              <a:rPr lang="tr-TR" dirty="0" smtClean="0"/>
              <a:t>yetersizliği olan </a:t>
            </a:r>
            <a:r>
              <a:rPr lang="tr-TR" dirty="0"/>
              <a:t>öğrenciler meslek liselerine sınavsız yerleşebilmektedirler </a:t>
            </a:r>
            <a:r>
              <a:rPr lang="tr-TR" dirty="0" smtClean="0"/>
              <a:t>. Ayrıca </a:t>
            </a:r>
            <a:r>
              <a:rPr lang="tr-TR" dirty="0"/>
              <a:t>işitme </a:t>
            </a:r>
            <a:r>
              <a:rPr lang="tr-TR" dirty="0" smtClean="0"/>
              <a:t>yetersizliği olan çocuklara </a:t>
            </a:r>
            <a:r>
              <a:rPr lang="tr-TR" dirty="0"/>
              <a:t>okul öncesi, ilköğretim ve ortaöğretimde gündüzlü ve yatılı eğitim hizmeti verilmektedir.</a:t>
            </a:r>
          </a:p>
        </p:txBody>
      </p:sp>
    </p:spTree>
  </p:cSld>
  <p:clrMapOvr>
    <a:masterClrMapping/>
  </p:clrMapOvr>
  <p:transition>
    <p:dissolv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SOSYAL GÜVENCEYE TABİ OLANLAR İÇİN İŞİTME CİHAZI ALIM KOŞULLARI: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Kurumca sadece </a:t>
            </a:r>
            <a:r>
              <a:rPr lang="tr-TR" dirty="0" err="1"/>
              <a:t>analog</a:t>
            </a:r>
            <a:r>
              <a:rPr lang="tr-TR" dirty="0"/>
              <a:t> ve dijital işitme cihazı bedelleri ödenir.Kurumla sözleşmeli resmi sağlık kurumları tarafından, kulak burun boğaz uzman hekiminin yer aldığı sağlık kurulu raporunda işitmenin cihaz ile düzeltilmesinin mümkün olduğu belirtilmelidir.</a:t>
            </a:r>
          </a:p>
        </p:txBody>
      </p:sp>
    </p:spTree>
  </p:cSld>
  <p:clrMapOvr>
    <a:masterClrMapping/>
  </p:clrMapOvr>
  <p:transition>
    <p:dissolv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57158" y="1142984"/>
            <a:ext cx="8229600" cy="1143000"/>
          </a:xfrm>
        </p:spPr>
        <p:txBody>
          <a:bodyPr>
            <a:normAutofit fontScale="90000"/>
          </a:bodyPr>
          <a:lstStyle/>
          <a:p>
            <a:r>
              <a:rPr lang="tr-TR" b="1" dirty="0"/>
              <a:t>SOSYAL GÜVENCEYE TABİ OLANLAR İÇİN İŞİTME CİHAZI ALIM KOŞULLARI: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İşitme cihazı kalıp ve pil bedelleri ödenmez.İşitme cihazları beş yılda bir yenilenir.</a:t>
            </a:r>
          </a:p>
        </p:txBody>
      </p:sp>
    </p:spTree>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a:p>
        </p:txBody>
      </p:sp>
      <p:pic>
        <p:nvPicPr>
          <p:cNvPr id="1026" name="Picture 2" descr="C:\Users\PC\Desktop\catsjpg_jae3m.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7" y="1556792"/>
            <a:ext cx="8657142" cy="41987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34796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SOSYAL GÜVENCESİ OLMAYANLAR İÇİN İŞİTME CİHAZI: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SYDV Başvuru Kayıt Formu/Başvuru </a:t>
            </a:r>
            <a:r>
              <a:rPr lang="tr-TR" dirty="0" smtClean="0"/>
              <a:t>Dilekçesi </a:t>
            </a:r>
          </a:p>
          <a:p>
            <a:pPr>
              <a:buNone/>
            </a:pPr>
            <a:r>
              <a:rPr lang="tr-TR" dirty="0"/>
              <a:t> </a:t>
            </a:r>
            <a:r>
              <a:rPr lang="tr-TR" dirty="0" smtClean="0"/>
              <a:t>  Nüfus </a:t>
            </a:r>
            <a:r>
              <a:rPr lang="tr-TR" dirty="0"/>
              <a:t>cüzdanın önlü-arkalı fotokopisi</a:t>
            </a:r>
          </a:p>
          <a:p>
            <a:pPr>
              <a:buNone/>
            </a:pPr>
            <a:r>
              <a:rPr lang="tr-TR" dirty="0"/>
              <a:t>    Sağlık Kurulu Raporu</a:t>
            </a:r>
          </a:p>
          <a:p>
            <a:pPr>
              <a:buNone/>
            </a:pPr>
            <a:r>
              <a:rPr lang="tr-TR" dirty="0"/>
              <a:t>    İşitme Engelli Raporu</a:t>
            </a:r>
          </a:p>
        </p:txBody>
      </p:sp>
    </p:spTree>
  </p:cSld>
  <p:clrMapOvr>
    <a:masterClrMapping/>
  </p:clrMapOvr>
  <p:transition>
    <p:dissolv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MESLEK EDİNDİRME</a:t>
            </a:r>
            <a:br>
              <a:rPr lang="tr-TR" dirty="0"/>
            </a:br>
            <a:endParaRPr lang="tr-TR" dirty="0"/>
          </a:p>
        </p:txBody>
      </p:sp>
      <p:sp>
        <p:nvSpPr>
          <p:cNvPr id="3" name="2 İçerik Yer Tutucusu"/>
          <p:cNvSpPr>
            <a:spLocks noGrp="1"/>
          </p:cNvSpPr>
          <p:nvPr>
            <p:ph idx="1"/>
          </p:nvPr>
        </p:nvSpPr>
        <p:spPr/>
        <p:txBody>
          <a:bodyPr/>
          <a:lstStyle/>
          <a:p>
            <a:pPr>
              <a:buNone/>
            </a:pPr>
            <a:r>
              <a:rPr lang="tr-TR" dirty="0"/>
              <a:t>    Halk eğitim merkezleri, Türkiye İş Kurumu, KOSGEB gibi kamu kurumlarında </a:t>
            </a:r>
            <a:r>
              <a:rPr lang="tr-TR" dirty="0" smtClean="0"/>
              <a:t>özel </a:t>
            </a:r>
            <a:r>
              <a:rPr lang="tr-TR" dirty="0" err="1" smtClean="0"/>
              <a:t>gereksinimlilere</a:t>
            </a:r>
            <a:r>
              <a:rPr lang="tr-TR" dirty="0" smtClean="0"/>
              <a:t> </a:t>
            </a:r>
            <a:r>
              <a:rPr lang="tr-TR" dirty="0"/>
              <a:t>özel meslek edindirme kursları açılmakta, bu kursları bitiren özel </a:t>
            </a:r>
            <a:r>
              <a:rPr lang="tr-TR" dirty="0" err="1"/>
              <a:t>gereksinimlilere</a:t>
            </a:r>
            <a:r>
              <a:rPr lang="tr-TR" dirty="0"/>
              <a:t> iş yerleştirmelerde öncelik tanınmaktadır.</a:t>
            </a:r>
            <a:br>
              <a:rPr lang="tr-TR" dirty="0"/>
            </a:br>
            <a:endParaRPr lang="tr-TR" dirty="0"/>
          </a:p>
        </p:txBody>
      </p:sp>
    </p:spTree>
  </p:cSld>
  <p:clrMapOvr>
    <a:masterClrMapping/>
  </p:clrMapOvr>
  <p:transition>
    <p:dissolv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GELİR VERGİSİ İNDİRİMİ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%40 ve üzeri tüm özel </a:t>
            </a:r>
            <a:r>
              <a:rPr lang="tr-TR" dirty="0" err="1" smtClean="0"/>
              <a:t>gereksinimli</a:t>
            </a:r>
            <a:r>
              <a:rPr lang="tr-TR" dirty="0" smtClean="0"/>
              <a:t> </a:t>
            </a:r>
            <a:r>
              <a:rPr lang="tr-TR" dirty="0"/>
              <a:t>çalışan ve özel </a:t>
            </a:r>
            <a:r>
              <a:rPr lang="tr-TR" dirty="0" err="1" smtClean="0"/>
              <a:t>gereksinimli</a:t>
            </a:r>
            <a:r>
              <a:rPr lang="tr-TR" dirty="0" smtClean="0"/>
              <a:t> </a:t>
            </a:r>
            <a:r>
              <a:rPr lang="tr-TR" dirty="0"/>
              <a:t>çocuğu olan çalışanlar gelir vergisi indiriminden yararlanır. Serbest çalışanlar da bu hakkı kullanır.</a:t>
            </a:r>
            <a:br>
              <a:rPr lang="tr-TR" dirty="0"/>
            </a:br>
            <a:endParaRPr lang="tr-TR" dirty="0"/>
          </a:p>
        </p:txBody>
      </p:sp>
    </p:spTree>
  </p:cSld>
  <p:clrMapOvr>
    <a:masterClrMapping/>
  </p:clrMapOvr>
  <p:transition>
    <p:dissolv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ONSEKİZ YAŞ ÜSTÜ </a:t>
            </a:r>
            <a:r>
              <a:rPr lang="tr-TR" b="1" dirty="0" smtClean="0"/>
              <a:t>ENGELLİ </a:t>
            </a:r>
            <a:r>
              <a:rPr lang="tr-TR" b="1" dirty="0"/>
              <a:t>MAAŞI</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ONSEKİZ YAŞ ALTI ENGELLİ YAKINI </a:t>
            </a:r>
            <a:r>
              <a:rPr lang="tr-TR" dirty="0" smtClean="0"/>
              <a:t>MAAŞI ENGELLİ </a:t>
            </a:r>
            <a:r>
              <a:rPr lang="tr-TR" dirty="0"/>
              <a:t>MAAŞLARI VE HACİZ: Engelli bireyin aldığı sosyal yardım kapsamındaki maaşları haczedilemez.</a:t>
            </a:r>
            <a:br>
              <a:rPr lang="tr-TR" dirty="0"/>
            </a:br>
            <a:endParaRPr lang="tr-TR" dirty="0"/>
          </a:p>
        </p:txBody>
      </p:sp>
    </p:spTree>
  </p:cSld>
  <p:clrMapOvr>
    <a:masterClrMapping/>
  </p:clrMapOvr>
  <p:transition>
    <p:dissolv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a:t>ÜNİVERSİTEDE </a:t>
            </a:r>
            <a:r>
              <a:rPr lang="tr-TR" b="1" dirty="0" smtClean="0"/>
              <a:t>ÖZEL GEREKSİNİMLİ ÖĞRENCİLER</a:t>
            </a:r>
            <a:endParaRPr lang="tr-TR" dirty="0"/>
          </a:p>
        </p:txBody>
      </p:sp>
      <p:sp>
        <p:nvSpPr>
          <p:cNvPr id="3" name="2 İçerik Yer Tutucusu"/>
          <p:cNvSpPr>
            <a:spLocks noGrp="1"/>
          </p:cNvSpPr>
          <p:nvPr>
            <p:ph idx="1"/>
          </p:nvPr>
        </p:nvSpPr>
        <p:spPr/>
        <p:txBody>
          <a:bodyPr>
            <a:normAutofit fontScale="85000" lnSpcReduction="20000"/>
          </a:bodyPr>
          <a:lstStyle/>
          <a:p>
            <a:pPr>
              <a:buNone/>
            </a:pPr>
            <a:r>
              <a:rPr lang="tr-TR" dirty="0"/>
              <a:t> </a:t>
            </a:r>
            <a:br>
              <a:rPr lang="tr-TR" dirty="0"/>
            </a:br>
            <a:r>
              <a:rPr lang="tr-TR" dirty="0"/>
              <a:t>Üniversitede okuyan </a:t>
            </a:r>
            <a:r>
              <a:rPr lang="tr-TR" dirty="0" smtClean="0"/>
              <a:t>özel </a:t>
            </a:r>
            <a:r>
              <a:rPr lang="tr-TR" dirty="0" err="1" smtClean="0"/>
              <a:t>gereksinimli</a:t>
            </a:r>
            <a:r>
              <a:rPr lang="tr-TR" dirty="0" smtClean="0"/>
              <a:t> </a:t>
            </a:r>
            <a:r>
              <a:rPr lang="tr-TR" dirty="0"/>
              <a:t>öğrenciler ilk yıllarında Kredi ve Yurtlar Kurumuna başvurmalıdır. </a:t>
            </a:r>
            <a:r>
              <a:rPr lang="tr-TR" dirty="0" smtClean="0"/>
              <a:t>Özel </a:t>
            </a:r>
            <a:r>
              <a:rPr lang="tr-TR" dirty="0" err="1"/>
              <a:t>gereksinimli</a:t>
            </a:r>
            <a:r>
              <a:rPr lang="tr-TR" dirty="0"/>
              <a:t> öğrencilere üniversite girişlerinde ek puan verilir. Bazı üniversitelerde özel </a:t>
            </a:r>
            <a:r>
              <a:rPr lang="tr-TR" dirty="0" err="1"/>
              <a:t>gereksinimli</a:t>
            </a:r>
            <a:r>
              <a:rPr lang="tr-TR" dirty="0"/>
              <a:t> öğrencilere indirim uygulanmaktadır</a:t>
            </a:r>
            <a:r>
              <a:rPr lang="tr-TR" dirty="0" smtClean="0"/>
              <a:t>.</a:t>
            </a:r>
          </a:p>
          <a:p>
            <a:pPr>
              <a:buNone/>
            </a:pPr>
            <a:r>
              <a:rPr lang="tr-TR" dirty="0"/>
              <a:t> </a:t>
            </a:r>
            <a:r>
              <a:rPr lang="tr-TR" dirty="0" smtClean="0"/>
              <a:t>  </a:t>
            </a:r>
            <a:r>
              <a:rPr lang="tr-TR" dirty="0"/>
              <a:t>Açık Öğretim Fakültesinde ise hiç bir ücret ödenmemektedir. Açık Öğretim Fakültesini mezun olmaları gereken sürede bitiremeyenler öğrenci harcında </a:t>
            </a:r>
            <a:r>
              <a:rPr lang="tr-TR" dirty="0" smtClean="0"/>
              <a:t>yetersizlik </a:t>
            </a:r>
            <a:r>
              <a:rPr lang="tr-TR" dirty="0"/>
              <a:t>oranlarında indirim yapılarak ödeme yapılmaktadır. </a:t>
            </a:r>
            <a:endParaRPr lang="tr-TR" dirty="0" smtClean="0"/>
          </a:p>
          <a:p>
            <a:pPr>
              <a:buNone/>
            </a:pPr>
            <a:endParaRPr lang="tr-TR" dirty="0" smtClean="0"/>
          </a:p>
          <a:p>
            <a:pPr>
              <a:buNone/>
            </a:pPr>
            <a:r>
              <a:rPr lang="tr-TR" dirty="0" smtClean="0"/>
              <a:t>Üstün </a:t>
            </a:r>
            <a:r>
              <a:rPr lang="tr-TR" dirty="0"/>
              <a:t>yetenekli öğrencilerin YÖK tarafından değerlendirilmesi sonucu uygun görülmesi halinde YGS ye girmeden Güzel Sanatlar Bölümlerine kayıt olabilmeleri hakkı getirilmiştir</a:t>
            </a:r>
          </a:p>
        </p:txBody>
      </p:sp>
    </p:spTree>
  </p:cSld>
  <p:clrMapOvr>
    <a:masterClrMapping/>
  </p:clrMapOvr>
  <p:transition>
    <p:dissolv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 İSTİHDAM</a:t>
            </a:r>
            <a:br>
              <a:rPr lang="tr-TR" dirty="0"/>
            </a:br>
            <a:endParaRPr lang="tr-TR" dirty="0"/>
          </a:p>
        </p:txBody>
      </p:sp>
      <p:sp>
        <p:nvSpPr>
          <p:cNvPr id="3" name="2 İçerik Yer Tutucusu"/>
          <p:cNvSpPr>
            <a:spLocks noGrp="1"/>
          </p:cNvSpPr>
          <p:nvPr>
            <p:ph idx="1"/>
          </p:nvPr>
        </p:nvSpPr>
        <p:spPr/>
        <p:txBody>
          <a:bodyPr>
            <a:normAutofit/>
          </a:bodyPr>
          <a:lstStyle/>
          <a:p>
            <a:pPr>
              <a:buNone/>
            </a:pPr>
            <a:r>
              <a:rPr lang="tr-TR" dirty="0"/>
              <a:t>     Elli ve üzeri çalışanı bulunan özel sektör şirketlerinde en az %3 </a:t>
            </a:r>
            <a:r>
              <a:rPr lang="tr-TR" dirty="0" smtClean="0"/>
              <a:t>özel </a:t>
            </a:r>
            <a:r>
              <a:rPr lang="tr-TR" dirty="0" err="1" smtClean="0"/>
              <a:t>gereksinimli</a:t>
            </a:r>
            <a:r>
              <a:rPr lang="tr-TR" dirty="0" smtClean="0"/>
              <a:t> </a:t>
            </a:r>
            <a:r>
              <a:rPr lang="tr-TR" dirty="0"/>
              <a:t>personel çalıştırılmaktadır. Bu personelin sigorta priminin tamamı, %3′lük yasal kotasının üzerinde </a:t>
            </a:r>
            <a:r>
              <a:rPr lang="tr-TR" dirty="0" smtClean="0"/>
              <a:t>özel </a:t>
            </a:r>
            <a:r>
              <a:rPr lang="tr-TR" dirty="0" err="1" smtClean="0"/>
              <a:t>gereksinimli</a:t>
            </a:r>
            <a:r>
              <a:rPr lang="tr-TR" dirty="0" smtClean="0"/>
              <a:t> </a:t>
            </a:r>
            <a:r>
              <a:rPr lang="tr-TR" dirty="0"/>
              <a:t>personel çalıştıran özel şirketlerin fazladan çalıştırdıkları </a:t>
            </a:r>
            <a:r>
              <a:rPr lang="tr-TR" dirty="0" smtClean="0"/>
              <a:t>özel </a:t>
            </a:r>
            <a:r>
              <a:rPr lang="tr-TR" dirty="0" err="1" smtClean="0"/>
              <a:t>gereksinimli</a:t>
            </a:r>
            <a:r>
              <a:rPr lang="tr-TR" dirty="0" smtClean="0"/>
              <a:t> </a:t>
            </a:r>
            <a:r>
              <a:rPr lang="tr-TR" dirty="0"/>
              <a:t>personele ait sigorta primlerinin de tamamı İşsizlik Sigortası Fonundan karşılanmaktadır.</a:t>
            </a:r>
            <a:br>
              <a:rPr lang="tr-TR" dirty="0"/>
            </a:br>
            <a:endParaRPr lang="tr-TR" dirty="0"/>
          </a:p>
        </p:txBody>
      </p:sp>
    </p:spTree>
  </p:cSld>
  <p:clrMapOvr>
    <a:masterClrMapping/>
  </p:clrMapOvr>
  <p:transition>
    <p:dissolv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ÇALIŞAN </a:t>
            </a:r>
            <a:r>
              <a:rPr lang="tr-TR" dirty="0" smtClean="0"/>
              <a:t>ÖZEL GEREKSİNİMLİLER</a:t>
            </a:r>
            <a:r>
              <a:rPr lang="tr-TR" dirty="0"/>
              <a:t/>
            </a:r>
            <a:br>
              <a:rPr lang="tr-TR" dirty="0"/>
            </a:br>
            <a:endParaRPr lang="tr-TR" dirty="0"/>
          </a:p>
        </p:txBody>
      </p:sp>
      <p:sp>
        <p:nvSpPr>
          <p:cNvPr id="3" name="2 İçerik Yer Tutucusu"/>
          <p:cNvSpPr>
            <a:spLocks noGrp="1"/>
          </p:cNvSpPr>
          <p:nvPr>
            <p:ph idx="1"/>
          </p:nvPr>
        </p:nvSpPr>
        <p:spPr/>
        <p:txBody>
          <a:bodyPr>
            <a:normAutofit lnSpcReduction="10000"/>
          </a:bodyPr>
          <a:lstStyle/>
          <a:p>
            <a:pPr>
              <a:buNone/>
            </a:pPr>
            <a:r>
              <a:rPr lang="tr-TR" dirty="0"/>
              <a:t>    </a:t>
            </a:r>
            <a:r>
              <a:rPr lang="tr-TR" dirty="0" smtClean="0"/>
              <a:t>Özel </a:t>
            </a:r>
            <a:r>
              <a:rPr lang="tr-TR" dirty="0" err="1" smtClean="0"/>
              <a:t>gereksinimlilerin</a:t>
            </a:r>
            <a:r>
              <a:rPr lang="tr-TR" dirty="0" smtClean="0"/>
              <a:t> </a:t>
            </a:r>
            <a:r>
              <a:rPr lang="tr-TR" dirty="0"/>
              <a:t>çalıştığı kamu kurum ve kuruluşu özelleştirme kapsamındaysa, kapatma ve tasfiye halleri dışında </a:t>
            </a:r>
            <a:r>
              <a:rPr lang="tr-TR" dirty="0" smtClean="0"/>
              <a:t>özel </a:t>
            </a:r>
            <a:r>
              <a:rPr lang="tr-TR" dirty="0" err="1" smtClean="0"/>
              <a:t>gereksinimli</a:t>
            </a:r>
            <a:r>
              <a:rPr lang="tr-TR" dirty="0" smtClean="0"/>
              <a:t> </a:t>
            </a:r>
            <a:r>
              <a:rPr lang="tr-TR" dirty="0"/>
              <a:t>vatandaşlarımız işten çıkartılamaz . Kapatma veya tasfiye halinde işine son verilen özel </a:t>
            </a:r>
            <a:r>
              <a:rPr lang="tr-TR" dirty="0" err="1"/>
              <a:t>gereksinimli</a:t>
            </a:r>
            <a:r>
              <a:rPr lang="tr-TR" dirty="0"/>
              <a:t> vatandaşlar ildeki Türkiye İş Kurumuna başvurmalıdır. Bu durumda iş kaybı tazminatı, kurumun diğer çalışanlara tanıdığı hakların iki katı oranında ödenmektedir. </a:t>
            </a:r>
            <a:r>
              <a:rPr lang="tr-TR" dirty="0" smtClean="0"/>
              <a:t>Özel </a:t>
            </a:r>
            <a:r>
              <a:rPr lang="tr-TR" dirty="0" err="1" smtClean="0"/>
              <a:t>gereksinimliler</a:t>
            </a:r>
            <a:r>
              <a:rPr lang="tr-TR" dirty="0" smtClean="0"/>
              <a:t> yetersizliklerini artırıcı </a:t>
            </a:r>
            <a:r>
              <a:rPr lang="tr-TR" dirty="0"/>
              <a:t>işlerde çalıştırılamazlar. İşveren iş yerinde </a:t>
            </a:r>
            <a:r>
              <a:rPr lang="tr-TR" dirty="0" smtClean="0"/>
              <a:t>özel </a:t>
            </a:r>
            <a:r>
              <a:rPr lang="tr-TR" dirty="0" err="1" smtClean="0"/>
              <a:t>gereksinimli</a:t>
            </a:r>
            <a:r>
              <a:rPr lang="tr-TR" dirty="0" smtClean="0"/>
              <a:t> </a:t>
            </a:r>
            <a:r>
              <a:rPr lang="tr-TR" dirty="0"/>
              <a:t>çalışanın </a:t>
            </a:r>
            <a:r>
              <a:rPr lang="tr-TR" dirty="0" smtClean="0"/>
              <a:t>yetersizliğine </a:t>
            </a:r>
            <a:r>
              <a:rPr lang="tr-TR" dirty="0"/>
              <a:t>uygun önlemler almak zorundadır.</a:t>
            </a:r>
          </a:p>
        </p:txBody>
      </p:sp>
    </p:spTree>
  </p:cSld>
  <p:clrMapOvr>
    <a:masterClrMapping/>
  </p:clrMapOvr>
  <p:transition>
    <p:dissolv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ÖZEL GEREKSİNİMLİ SEÇMENLER</a:t>
            </a:r>
            <a:r>
              <a:rPr lang="tr-TR" dirty="0"/>
              <a:t/>
            </a:r>
            <a:br>
              <a:rPr lang="tr-TR" dirty="0"/>
            </a:br>
            <a:endParaRPr lang="tr-TR" dirty="0"/>
          </a:p>
        </p:txBody>
      </p:sp>
      <p:sp>
        <p:nvSpPr>
          <p:cNvPr id="3" name="2 İçerik Yer Tutucusu"/>
          <p:cNvSpPr>
            <a:spLocks noGrp="1"/>
          </p:cNvSpPr>
          <p:nvPr>
            <p:ph idx="1"/>
          </p:nvPr>
        </p:nvSpPr>
        <p:spPr/>
        <p:txBody>
          <a:bodyPr/>
          <a:lstStyle/>
          <a:p>
            <a:pPr>
              <a:buNone/>
            </a:pPr>
            <a:r>
              <a:rPr lang="tr-TR" dirty="0"/>
              <a:t>    Seçimlerde oy kullanacak </a:t>
            </a:r>
            <a:r>
              <a:rPr lang="tr-TR" dirty="0" smtClean="0"/>
              <a:t>özel </a:t>
            </a:r>
            <a:r>
              <a:rPr lang="tr-TR" dirty="0" err="1" smtClean="0"/>
              <a:t>gereksinimliler</a:t>
            </a:r>
            <a:r>
              <a:rPr lang="tr-TR" dirty="0" smtClean="0"/>
              <a:t> </a:t>
            </a:r>
            <a:r>
              <a:rPr lang="tr-TR" dirty="0"/>
              <a:t>için gerekli önlemlerin alınması zorunludur. Seçim kurulları oy kullanım alanlarını oy </a:t>
            </a:r>
            <a:r>
              <a:rPr lang="tr-TR" dirty="0" smtClean="0"/>
              <a:t>kullanan özel </a:t>
            </a:r>
            <a:r>
              <a:rPr lang="tr-TR" dirty="0" err="1" smtClean="0"/>
              <a:t>gereksinimli</a:t>
            </a:r>
            <a:r>
              <a:rPr lang="tr-TR" dirty="0" smtClean="0"/>
              <a:t> vatandaşlar </a:t>
            </a:r>
            <a:r>
              <a:rPr lang="tr-TR" dirty="0"/>
              <a:t>için uygun hale getirmek zorundadır.</a:t>
            </a:r>
          </a:p>
        </p:txBody>
      </p:sp>
    </p:spTree>
  </p:cSld>
  <p:clrMapOvr>
    <a:masterClrMapping/>
  </p:clrMapOvr>
  <p:transition>
    <p:dissolv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SAĞLIK RAPOR ALIM ÜCRETİ</a:t>
            </a:r>
            <a:endParaRPr lang="tr-TR" dirty="0"/>
          </a:p>
        </p:txBody>
      </p:sp>
      <p:sp>
        <p:nvSpPr>
          <p:cNvPr id="3" name="2 İçerik Yer Tutucusu"/>
          <p:cNvSpPr>
            <a:spLocks noGrp="1"/>
          </p:cNvSpPr>
          <p:nvPr>
            <p:ph idx="1"/>
          </p:nvPr>
        </p:nvSpPr>
        <p:spPr/>
        <p:txBody>
          <a:bodyPr/>
          <a:lstStyle/>
          <a:p>
            <a:pPr>
              <a:buNone/>
            </a:pPr>
            <a:r>
              <a:rPr lang="tr-TR" dirty="0" smtClean="0"/>
              <a:t>ÇÖZGER alımı </a:t>
            </a:r>
            <a:r>
              <a:rPr lang="tr-TR" dirty="0"/>
              <a:t>Sağlık Bakanlığına bağlı Devlet Hastanelerinde ücretsizdir.</a:t>
            </a:r>
            <a:br>
              <a:rPr lang="tr-TR" dirty="0"/>
            </a:br>
            <a:endParaRPr lang="tr-TR" dirty="0"/>
          </a:p>
        </p:txBody>
      </p:sp>
    </p:spTree>
  </p:cSld>
  <p:clrMapOvr>
    <a:masterClrMapping/>
  </p:clrMapOvr>
  <p:transition>
    <p:dissolv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a:t>ENGELLİ SORUNLARI DANIŞMA</a:t>
            </a:r>
            <a:endParaRPr lang="tr-TR" dirty="0"/>
          </a:p>
        </p:txBody>
      </p:sp>
      <p:sp>
        <p:nvSpPr>
          <p:cNvPr id="3" name="2 İçerik Yer Tutucusu"/>
          <p:cNvSpPr>
            <a:spLocks noGrp="1"/>
          </p:cNvSpPr>
          <p:nvPr>
            <p:ph idx="1"/>
          </p:nvPr>
        </p:nvSpPr>
        <p:spPr/>
        <p:txBody>
          <a:bodyPr/>
          <a:lstStyle/>
          <a:p>
            <a:pPr>
              <a:buNone/>
            </a:pPr>
            <a:r>
              <a:rPr lang="tr-TR" dirty="0"/>
              <a:t/>
            </a:r>
            <a:br>
              <a:rPr lang="tr-TR" dirty="0"/>
            </a:br>
            <a:r>
              <a:rPr lang="tr-TR" dirty="0"/>
              <a:t>Tüm bu haklar konusunda Alo 183 Aile, Kadın, Çocuk, Engelli ve Sosyal Hizmet Danışma Hattı’ndan da yönlendirme alınabilir.</a:t>
            </a:r>
            <a:br>
              <a:rPr lang="tr-TR" dirty="0"/>
            </a:br>
            <a:endParaRPr lang="tr-TR"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ED544787-6006-43DF-8E04-727C74004255}"/>
              </a:ext>
            </a:extLst>
          </p:cNvPr>
          <p:cNvSpPr>
            <a:spLocks noGrp="1"/>
          </p:cNvSpPr>
          <p:nvPr>
            <p:ph type="title"/>
          </p:nvPr>
        </p:nvSpPr>
        <p:spPr/>
        <p:txBody>
          <a:bodyPr/>
          <a:lstStyle/>
          <a:p>
            <a:r>
              <a:rPr lang="tr-TR" dirty="0"/>
              <a:t>Engelli aylığı nedir?</a:t>
            </a:r>
          </a:p>
        </p:txBody>
      </p:sp>
      <p:sp>
        <p:nvSpPr>
          <p:cNvPr id="3" name="İçerik Yer Tutucusu 2">
            <a:extLst>
              <a:ext uri="{FF2B5EF4-FFF2-40B4-BE49-F238E27FC236}">
                <a16:creationId xmlns="" xmlns:a16="http://schemas.microsoft.com/office/drawing/2014/main" id="{26C38C1C-D0C1-4B98-8FCC-8672BEBCEC66}"/>
              </a:ext>
            </a:extLst>
          </p:cNvPr>
          <p:cNvSpPr>
            <a:spLocks noGrp="1"/>
          </p:cNvSpPr>
          <p:nvPr>
            <p:ph idx="1"/>
          </p:nvPr>
        </p:nvSpPr>
        <p:spPr/>
        <p:txBody>
          <a:bodyPr/>
          <a:lstStyle/>
          <a:p>
            <a:r>
              <a:rPr lang="tr-TR" dirty="0"/>
              <a:t>Sosyal güvencesi olmayan ve hane içinde kişi başına düşen geliri net asgari ücretin 1/3’ünden (2021 yılı için 852,53-TL) az olan vatandaşlarımıza yapılan yardımlardır.</a:t>
            </a:r>
          </a:p>
          <a:p>
            <a:r>
              <a:rPr lang="tr-TR" dirty="0"/>
              <a:t>%40 ve üstü </a:t>
            </a:r>
            <a:r>
              <a:rPr lang="tr-TR" dirty="0" smtClean="0"/>
              <a:t>oranlı özel gereksinim raporu </a:t>
            </a:r>
            <a:r>
              <a:rPr lang="tr-TR" dirty="0"/>
              <a:t>olan bireyler engelli aylığı alabilir.</a:t>
            </a:r>
          </a:p>
          <a:p>
            <a:r>
              <a:rPr lang="tr-TR" dirty="0"/>
              <a:t>01.01.2021-30.06.2021 dönemi için;%40-%69 arası engelli aylığı 609,61- TL,%70 ve üzeri engelli aylığı 914,41-TL</a:t>
            </a:r>
            <a:r>
              <a:rPr lang="tr-TR" dirty="0" smtClean="0"/>
              <a:t>.</a:t>
            </a:r>
          </a:p>
          <a:p>
            <a:r>
              <a:rPr lang="tr-TR" dirty="0" smtClean="0"/>
              <a:t> </a:t>
            </a:r>
            <a:r>
              <a:rPr lang="tr-TR" dirty="0"/>
              <a:t>Ödemeler aylık yapılmaktadır.</a:t>
            </a:r>
          </a:p>
        </p:txBody>
      </p:sp>
    </p:spTree>
    <p:extLst>
      <p:ext uri="{BB962C8B-B14F-4D97-AF65-F5344CB8AC3E}">
        <p14:creationId xmlns:p14="http://schemas.microsoft.com/office/powerpoint/2010/main" val="191120575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dirty="0"/>
          </a:p>
        </p:txBody>
      </p:sp>
      <p:sp>
        <p:nvSpPr>
          <p:cNvPr id="3" name="2 İçerik Yer Tutucusu"/>
          <p:cNvSpPr>
            <a:spLocks noGrp="1"/>
          </p:cNvSpPr>
          <p:nvPr>
            <p:ph idx="1"/>
          </p:nvPr>
        </p:nvSpPr>
        <p:spPr/>
        <p:txBody>
          <a:bodyPr>
            <a:normAutofit/>
          </a:bodyPr>
          <a:lstStyle/>
          <a:p>
            <a:pPr marL="0" indent="0">
              <a:buNone/>
            </a:pPr>
            <a:r>
              <a:rPr lang="tr-TR" sz="7200" i="1" dirty="0"/>
              <a:t>DİNLEDİĞİNİZ İÇİN TEŞEKKÜR EDERİM.</a:t>
            </a: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a:t>EVDE BAKIM MAAŞI</a:t>
            </a:r>
            <a:br>
              <a:rPr lang="tr-TR" dirty="0"/>
            </a:br>
            <a:endParaRPr lang="tr-TR" dirty="0"/>
          </a:p>
        </p:txBody>
      </p:sp>
      <p:sp>
        <p:nvSpPr>
          <p:cNvPr id="3" name="2 İçerik Yer Tutucusu"/>
          <p:cNvSpPr>
            <a:spLocks noGrp="1"/>
          </p:cNvSpPr>
          <p:nvPr>
            <p:ph idx="1"/>
          </p:nvPr>
        </p:nvSpPr>
        <p:spPr>
          <a:xfrm>
            <a:off x="457200" y="1935480"/>
            <a:ext cx="8435280" cy="4661872"/>
          </a:xfrm>
        </p:spPr>
        <p:txBody>
          <a:bodyPr>
            <a:normAutofit fontScale="70000" lnSpcReduction="20000"/>
          </a:bodyPr>
          <a:lstStyle/>
          <a:p>
            <a:pPr fontAlgn="base"/>
            <a:r>
              <a:rPr lang="tr-TR" sz="3300" b="1" i="1" dirty="0">
                <a:latin typeface="Times New Roman" pitchFamily="18" charset="0"/>
                <a:cs typeface="Times New Roman" pitchFamily="18" charset="0"/>
              </a:rPr>
              <a:t>   Ağır </a:t>
            </a:r>
            <a:r>
              <a:rPr lang="tr-TR" sz="3300" b="1" i="1" dirty="0" smtClean="0">
                <a:latin typeface="Times New Roman" pitchFamily="18" charset="0"/>
                <a:cs typeface="Times New Roman" pitchFamily="18" charset="0"/>
              </a:rPr>
              <a:t>derecede yetersizliği </a:t>
            </a:r>
            <a:r>
              <a:rPr lang="tr-TR" sz="3300" b="1" i="1" dirty="0">
                <a:latin typeface="Times New Roman" pitchFamily="18" charset="0"/>
                <a:cs typeface="Times New Roman" pitchFamily="18" charset="0"/>
              </a:rPr>
              <a:t>olup yasaya göre uygun şartları taşıyan </a:t>
            </a:r>
            <a:r>
              <a:rPr lang="tr-TR" sz="3300" b="1" i="1" dirty="0" smtClean="0">
                <a:latin typeface="Times New Roman" pitchFamily="18" charset="0"/>
                <a:cs typeface="Times New Roman" pitchFamily="18" charset="0"/>
              </a:rPr>
              <a:t>özel </a:t>
            </a:r>
            <a:r>
              <a:rPr lang="tr-TR" sz="3300" b="1" i="1" dirty="0" err="1" smtClean="0">
                <a:latin typeface="Times New Roman" pitchFamily="18" charset="0"/>
                <a:cs typeface="Times New Roman" pitchFamily="18" charset="0"/>
              </a:rPr>
              <a:t>gereksinimli</a:t>
            </a:r>
            <a:r>
              <a:rPr lang="tr-TR" sz="3300" b="1" i="1" dirty="0" smtClean="0">
                <a:latin typeface="Times New Roman" pitchFamily="18" charset="0"/>
                <a:cs typeface="Times New Roman" pitchFamily="18" charset="0"/>
              </a:rPr>
              <a:t> </a:t>
            </a:r>
            <a:r>
              <a:rPr lang="tr-TR" sz="3300" b="1" i="1" dirty="0">
                <a:latin typeface="Times New Roman" pitchFamily="18" charset="0"/>
                <a:cs typeface="Times New Roman" pitchFamily="18" charset="0"/>
              </a:rPr>
              <a:t>çocuk annelerine ''evde bakım ücreti'‘ ödenir</a:t>
            </a:r>
            <a:r>
              <a:rPr lang="tr-TR" sz="3300" b="1" i="1" dirty="0" smtClean="0">
                <a:latin typeface="Times New Roman" pitchFamily="18" charset="0"/>
                <a:cs typeface="Times New Roman" pitchFamily="18" charset="0"/>
              </a:rPr>
              <a:t>. </a:t>
            </a:r>
          </a:p>
          <a:p>
            <a:pPr fontAlgn="base"/>
            <a:r>
              <a:rPr lang="tr-TR" sz="3300" b="1" i="1" dirty="0" smtClean="0">
                <a:latin typeface="Times New Roman" pitchFamily="18" charset="0"/>
                <a:cs typeface="Times New Roman" pitchFamily="18" charset="0"/>
              </a:rPr>
              <a:t>Evde </a:t>
            </a:r>
            <a:r>
              <a:rPr lang="tr-TR" sz="3300" b="1" i="1" dirty="0">
                <a:latin typeface="Times New Roman" pitchFamily="18" charset="0"/>
                <a:cs typeface="Times New Roman" pitchFamily="18" charset="0"/>
              </a:rPr>
              <a:t>bakım aylığı 2021 yılı hane içi kişi başına düşen gelir sınırı 1705 TL’dir. </a:t>
            </a:r>
            <a:endParaRPr lang="tr-TR" sz="3300" b="1" i="1" dirty="0" smtClean="0">
              <a:latin typeface="Times New Roman" pitchFamily="18" charset="0"/>
              <a:cs typeface="Times New Roman" pitchFamily="18" charset="0"/>
            </a:endParaRPr>
          </a:p>
          <a:p>
            <a:pPr fontAlgn="base"/>
            <a:r>
              <a:rPr lang="tr-TR" sz="3300" b="1" i="1" dirty="0" smtClean="0">
                <a:latin typeface="Times New Roman" pitchFamily="18" charset="0"/>
                <a:cs typeface="Times New Roman" pitchFamily="18" charset="0"/>
              </a:rPr>
              <a:t>01.2021-30.06.2021 </a:t>
            </a:r>
            <a:r>
              <a:rPr lang="tr-TR" sz="3300" b="1" i="1" dirty="0">
                <a:latin typeface="Times New Roman" pitchFamily="18" charset="0"/>
                <a:cs typeface="Times New Roman" pitchFamily="18" charset="0"/>
              </a:rPr>
              <a:t>tarihleri için hesaplanan evde bakım yardımının aylık tutarı 1657TL olarak belirlenmiştir. </a:t>
            </a:r>
          </a:p>
          <a:p>
            <a:pPr fontAlgn="base"/>
            <a:r>
              <a:rPr lang="tr-TR" sz="3300" b="1" i="1" dirty="0">
                <a:latin typeface="Times New Roman" pitchFamily="18" charset="0"/>
                <a:cs typeface="Times New Roman" pitchFamily="18" charset="0"/>
              </a:rPr>
              <a:t>Bu miktar asgari ücretin üçte ikisidir. </a:t>
            </a:r>
            <a:endParaRPr lang="tr-TR" sz="3300" b="1" i="1" dirty="0" smtClean="0">
              <a:latin typeface="Times New Roman" pitchFamily="18" charset="0"/>
              <a:cs typeface="Times New Roman" pitchFamily="18" charset="0"/>
            </a:endParaRPr>
          </a:p>
          <a:p>
            <a:pPr fontAlgn="base"/>
            <a:r>
              <a:rPr lang="tr-TR" sz="3300" b="1" i="1" dirty="0" smtClean="0">
                <a:latin typeface="Times New Roman" pitchFamily="18" charset="0"/>
                <a:cs typeface="Times New Roman" pitchFamily="18" charset="0"/>
              </a:rPr>
              <a:t>Evde </a:t>
            </a:r>
            <a:r>
              <a:rPr lang="tr-TR" sz="3300" b="1" i="1" dirty="0">
                <a:latin typeface="Times New Roman" pitchFamily="18" charset="0"/>
                <a:cs typeface="Times New Roman" pitchFamily="18" charset="0"/>
              </a:rPr>
              <a:t>bakım ücretinden yararlanabilmek için </a:t>
            </a:r>
            <a:r>
              <a:rPr lang="tr-TR" sz="3300" b="1" i="1" dirty="0" smtClean="0">
                <a:latin typeface="Times New Roman" pitchFamily="18" charset="0"/>
                <a:cs typeface="Times New Roman" pitchFamily="18" charset="0"/>
              </a:rPr>
              <a:t>yetersizliği olan kişiye </a:t>
            </a:r>
            <a:r>
              <a:rPr lang="tr-TR" sz="3300" b="1" i="1" dirty="0">
                <a:latin typeface="Times New Roman" pitchFamily="18" charset="0"/>
                <a:cs typeface="Times New Roman" pitchFamily="18" charset="0"/>
              </a:rPr>
              <a:t>bakacak olan kişi ile </a:t>
            </a:r>
            <a:r>
              <a:rPr lang="tr-TR" sz="3300" b="1" i="1" dirty="0" smtClean="0">
                <a:latin typeface="Times New Roman" pitchFamily="18" charset="0"/>
                <a:cs typeface="Times New Roman" pitchFamily="18" charset="0"/>
              </a:rPr>
              <a:t>yetersizliği olan bireyin akrabası </a:t>
            </a:r>
            <a:r>
              <a:rPr lang="tr-TR" sz="3300" b="1" i="1" dirty="0">
                <a:latin typeface="Times New Roman" pitchFamily="18" charset="0"/>
                <a:cs typeface="Times New Roman" pitchFamily="18" charset="0"/>
              </a:rPr>
              <a:t>olmak zorundadır, akrabası yoksa mahkemece tayin edilen vasisi bakıcı olabilir. </a:t>
            </a:r>
            <a:r>
              <a:rPr lang="tr-TR" sz="3300" b="1" i="1" dirty="0" smtClean="0">
                <a:latin typeface="Times New Roman" pitchFamily="18" charset="0"/>
                <a:cs typeface="Times New Roman" pitchFamily="18" charset="0"/>
              </a:rPr>
              <a:t>Yetersizliği olan kişiye </a:t>
            </a:r>
            <a:r>
              <a:rPr lang="tr-TR" sz="3300" b="1" i="1" dirty="0">
                <a:latin typeface="Times New Roman" pitchFamily="18" charset="0"/>
                <a:cs typeface="Times New Roman" pitchFamily="18" charset="0"/>
              </a:rPr>
              <a:t>bakıcı olacak kişilerin </a:t>
            </a:r>
            <a:r>
              <a:rPr lang="tr-TR" sz="3300" b="1" i="1" dirty="0" smtClean="0">
                <a:latin typeface="Times New Roman" pitchFamily="18" charset="0"/>
                <a:cs typeface="Times New Roman" pitchFamily="18" charset="0"/>
              </a:rPr>
              <a:t>yetersizliği olan bireyle aynı </a:t>
            </a:r>
            <a:r>
              <a:rPr lang="tr-TR" sz="3300" b="1" i="1" dirty="0">
                <a:latin typeface="Times New Roman" pitchFamily="18" charset="0"/>
                <a:cs typeface="Times New Roman" pitchFamily="18" charset="0"/>
              </a:rPr>
              <a:t>adreste ikamet etmesi şarttır. </a:t>
            </a:r>
            <a:r>
              <a:rPr lang="tr-TR" dirty="0"/>
              <a:t/>
            </a:r>
            <a:br>
              <a:rPr lang="tr-TR" dirty="0"/>
            </a:br>
            <a:endParaRPr lang="tr-TR" dirty="0"/>
          </a:p>
        </p:txBody>
      </p:sp>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35A8C0B7-1F89-42A7-8907-7E57C0190A87}"/>
              </a:ext>
            </a:extLst>
          </p:cNvPr>
          <p:cNvSpPr>
            <a:spLocks noGrp="1"/>
          </p:cNvSpPr>
          <p:nvPr>
            <p:ph type="title"/>
          </p:nvPr>
        </p:nvSpPr>
        <p:spPr/>
        <p:txBody>
          <a:bodyPr>
            <a:normAutofit fontScale="90000"/>
          </a:bodyPr>
          <a:lstStyle/>
          <a:p>
            <a:r>
              <a:rPr lang="tr-TR" i="1" dirty="0"/>
              <a:t>EKPSS başvuru yerleştirme ve atama tarihleri nasıl öğrenilir?</a:t>
            </a:r>
          </a:p>
        </p:txBody>
      </p:sp>
      <p:sp>
        <p:nvSpPr>
          <p:cNvPr id="3" name="İçerik Yer Tutucusu 2">
            <a:extLst>
              <a:ext uri="{FF2B5EF4-FFF2-40B4-BE49-F238E27FC236}">
                <a16:creationId xmlns="" xmlns:a16="http://schemas.microsoft.com/office/drawing/2014/main" id="{7250E568-0259-403B-8472-9CCD269288D7}"/>
              </a:ext>
            </a:extLst>
          </p:cNvPr>
          <p:cNvSpPr>
            <a:spLocks noGrp="1"/>
          </p:cNvSpPr>
          <p:nvPr>
            <p:ph idx="1"/>
          </p:nvPr>
        </p:nvSpPr>
        <p:spPr/>
        <p:txBody>
          <a:bodyPr>
            <a:normAutofit/>
          </a:bodyPr>
          <a:lstStyle/>
          <a:p>
            <a:pPr marL="0" indent="0">
              <a:buNone/>
            </a:pPr>
            <a:endParaRPr lang="tr-TR" sz="2800" b="1" i="1" dirty="0" smtClean="0">
              <a:latin typeface="Arial" panose="020B0604020202020204" pitchFamily="34" charset="0"/>
              <a:cs typeface="Arial" panose="020B0604020202020204" pitchFamily="34" charset="0"/>
            </a:endParaRPr>
          </a:p>
          <a:p>
            <a:pPr marL="0" indent="0">
              <a:buNone/>
            </a:pPr>
            <a:r>
              <a:rPr lang="tr-TR" sz="2800" b="1" i="1" dirty="0" smtClean="0">
                <a:latin typeface="Arial" panose="020B0604020202020204" pitchFamily="34" charset="0"/>
                <a:cs typeface="Arial" panose="020B0604020202020204" pitchFamily="34" charset="0"/>
              </a:rPr>
              <a:t>EKPSS </a:t>
            </a:r>
            <a:r>
              <a:rPr lang="tr-TR" sz="2800" b="1" i="1" dirty="0">
                <a:latin typeface="Arial" panose="020B0604020202020204" pitchFamily="34" charset="0"/>
                <a:cs typeface="Arial" panose="020B0604020202020204" pitchFamily="34" charset="0"/>
              </a:rPr>
              <a:t>ve kuranın tarihi, başvuru tarihi, başvurunun ne şekilde ve nereye yapılacağı; Resmi </a:t>
            </a:r>
            <a:r>
              <a:rPr lang="tr-TR" sz="2800" b="1" i="1" dirty="0" err="1">
                <a:latin typeface="Arial" panose="020B0604020202020204" pitchFamily="34" charset="0"/>
                <a:cs typeface="Arial" panose="020B0604020202020204" pitchFamily="34" charset="0"/>
              </a:rPr>
              <a:t>Gazete’de</a:t>
            </a:r>
            <a:r>
              <a:rPr lang="tr-TR" sz="2800" b="1" i="1" dirty="0">
                <a:latin typeface="Arial" panose="020B0604020202020204" pitchFamily="34" charset="0"/>
                <a:cs typeface="Arial" panose="020B0604020202020204" pitchFamily="34" charset="0"/>
              </a:rPr>
              <a:t>, Türkiye genelinde yayımlanan yüksek tirajlı bir gazetede ve ÖSYM, DPB ve Aile Çalışma ve Sosyal Hizmetler Bakanlığı resmi internet sitesinde duyurulur</a:t>
            </a:r>
          </a:p>
        </p:txBody>
      </p:sp>
    </p:spTree>
    <p:extLst>
      <p:ext uri="{BB962C8B-B14F-4D97-AF65-F5344CB8AC3E}">
        <p14:creationId xmlns:p14="http://schemas.microsoft.com/office/powerpoint/2010/main" val="24452409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E268154-EFAB-4600-AD50-4B70AF2F2308}"/>
              </a:ext>
            </a:extLst>
          </p:cNvPr>
          <p:cNvSpPr>
            <a:spLocks noGrp="1"/>
          </p:cNvSpPr>
          <p:nvPr>
            <p:ph type="title"/>
          </p:nvPr>
        </p:nvSpPr>
        <p:spPr>
          <a:xfrm>
            <a:off x="430110" y="1196752"/>
            <a:ext cx="8736037" cy="1098768"/>
          </a:xfrm>
        </p:spPr>
        <p:txBody>
          <a:bodyPr>
            <a:normAutofit fontScale="90000"/>
          </a:bodyPr>
          <a:lstStyle/>
          <a:p>
            <a:r>
              <a:rPr lang="tr-TR" i="1" dirty="0"/>
              <a:t>Ortaöğretim ve altı eğitim </a:t>
            </a:r>
            <a:r>
              <a:rPr lang="tr-TR" i="1" dirty="0" smtClean="0"/>
              <a:t>düzeyindeki özel </a:t>
            </a:r>
            <a:r>
              <a:rPr lang="tr-TR" i="1" dirty="0" err="1" smtClean="0"/>
              <a:t>gereksinimliler</a:t>
            </a:r>
            <a:r>
              <a:rPr lang="tr-TR" i="1" dirty="0" smtClean="0"/>
              <a:t> memur </a:t>
            </a:r>
            <a:r>
              <a:rPr lang="tr-TR" i="1" dirty="0"/>
              <a:t>olabilirler mi?</a:t>
            </a:r>
          </a:p>
        </p:txBody>
      </p:sp>
      <p:sp>
        <p:nvSpPr>
          <p:cNvPr id="3" name="İçerik Yer Tutucusu 2">
            <a:extLst>
              <a:ext uri="{FF2B5EF4-FFF2-40B4-BE49-F238E27FC236}">
                <a16:creationId xmlns="" xmlns:a16="http://schemas.microsoft.com/office/drawing/2014/main" id="{312A2018-C5DB-4E7D-8EDC-5D00761082DF}"/>
              </a:ext>
            </a:extLst>
          </p:cNvPr>
          <p:cNvSpPr>
            <a:spLocks noGrp="1"/>
          </p:cNvSpPr>
          <p:nvPr>
            <p:ph idx="1"/>
          </p:nvPr>
        </p:nvSpPr>
        <p:spPr>
          <a:xfrm>
            <a:off x="467544" y="2468880"/>
            <a:ext cx="8229600" cy="4389120"/>
          </a:xfrm>
        </p:spPr>
        <p:txBody>
          <a:bodyPr>
            <a:normAutofit/>
          </a:bodyPr>
          <a:lstStyle/>
          <a:p>
            <a:pPr marL="0" indent="0">
              <a:buNone/>
            </a:pPr>
            <a:r>
              <a:rPr lang="tr-TR" sz="3200" b="1" i="1" dirty="0"/>
              <a:t>Kuraya, ilkokul/ortaokul/ilköğretim/özel eğitim iş uygulama merkezi veya okulu mezunu veya bu okullardan yerleştirme işlemlerine son başvuru tarihi itibarıyla mezun olabilecek durumda olan </a:t>
            </a:r>
            <a:r>
              <a:rPr lang="tr-TR" sz="3200" b="1" i="1" dirty="0" smtClean="0"/>
              <a:t>yetersizliği olan </a:t>
            </a:r>
            <a:r>
              <a:rPr lang="tr-TR" sz="3200" b="1" i="1" dirty="0"/>
              <a:t>adaylar başvurabileceklerdir.</a:t>
            </a:r>
          </a:p>
        </p:txBody>
      </p:sp>
    </p:spTree>
    <p:extLst>
      <p:ext uri="{BB962C8B-B14F-4D97-AF65-F5344CB8AC3E}">
        <p14:creationId xmlns:p14="http://schemas.microsoft.com/office/powerpoint/2010/main" val="1386606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7EE57B94-F35E-490F-97BD-6A19D54DF0D1}"/>
              </a:ext>
            </a:extLst>
          </p:cNvPr>
          <p:cNvSpPr>
            <a:spLocks noGrp="1"/>
          </p:cNvSpPr>
          <p:nvPr>
            <p:ph type="title"/>
          </p:nvPr>
        </p:nvSpPr>
        <p:spPr/>
        <p:txBody>
          <a:bodyPr/>
          <a:lstStyle/>
          <a:p>
            <a:r>
              <a:rPr lang="tr-TR" dirty="0"/>
              <a:t>                       EKPSS</a:t>
            </a:r>
          </a:p>
        </p:txBody>
      </p:sp>
      <p:sp>
        <p:nvSpPr>
          <p:cNvPr id="3" name="İçerik Yer Tutucusu 2">
            <a:extLst>
              <a:ext uri="{FF2B5EF4-FFF2-40B4-BE49-F238E27FC236}">
                <a16:creationId xmlns="" xmlns:a16="http://schemas.microsoft.com/office/drawing/2014/main" id="{60801C6B-81CD-45E0-A56F-1CCC44DA9AC8}"/>
              </a:ext>
            </a:extLst>
          </p:cNvPr>
          <p:cNvSpPr>
            <a:spLocks noGrp="1"/>
          </p:cNvSpPr>
          <p:nvPr>
            <p:ph idx="1"/>
          </p:nvPr>
        </p:nvSpPr>
        <p:spPr/>
        <p:txBody>
          <a:bodyPr/>
          <a:lstStyle/>
          <a:p>
            <a:pPr marL="0" indent="0">
              <a:buNone/>
            </a:pPr>
            <a:r>
              <a:rPr lang="tr-TR" sz="2800" b="1" i="1" dirty="0"/>
              <a:t>Döner sermayeli kuruluşlar, kanunlarla kurulan fonlar ve kefalet sandıklarına</a:t>
            </a:r>
            <a:r>
              <a:rPr lang="tr-TR" sz="2800" b="1" i="1" dirty="0" smtClean="0"/>
              <a:t>, İl </a:t>
            </a:r>
            <a:r>
              <a:rPr lang="tr-TR" sz="2800" b="1" i="1" dirty="0"/>
              <a:t>özel idareleri ve belediyeler, il özel idareleri ve belediyelerin kurdukları birlikler ile bunlara bağlı müessese, işletme ve döner sermayeli kuruluşlara, Devlet Memurları Kanunu’na göre devlet memuru istihdam eden diğer kamu kuruluşlarına atama yapılmaktadır</a:t>
            </a:r>
            <a:r>
              <a:rPr lang="tr-TR" sz="2800" b="1" i="1" dirty="0">
                <a:latin typeface="Times New Roman" pitchFamily="18" charset="0"/>
                <a:cs typeface="Times New Roman" pitchFamily="18" charset="0"/>
              </a:rPr>
              <a:t/>
            </a:r>
            <a:br>
              <a:rPr lang="tr-TR" sz="2800" b="1" i="1" dirty="0">
                <a:latin typeface="Times New Roman" pitchFamily="18" charset="0"/>
                <a:cs typeface="Times New Roman" pitchFamily="18" charset="0"/>
              </a:rPr>
            </a:br>
            <a:r>
              <a:rPr lang="tr-TR" sz="2400" b="1" i="1" dirty="0">
                <a:latin typeface="Times New Roman" pitchFamily="18" charset="0"/>
                <a:cs typeface="Times New Roman" pitchFamily="18" charset="0"/>
              </a:rPr>
              <a:t/>
            </a:r>
            <a:br>
              <a:rPr lang="tr-TR" sz="2400" b="1" i="1" dirty="0">
                <a:latin typeface="Times New Roman" pitchFamily="18" charset="0"/>
                <a:cs typeface="Times New Roman" pitchFamily="18" charset="0"/>
              </a:rPr>
            </a:br>
            <a:endParaRPr lang="tr-TR" dirty="0"/>
          </a:p>
        </p:txBody>
      </p:sp>
    </p:spTree>
    <p:extLst>
      <p:ext uri="{BB962C8B-B14F-4D97-AF65-F5344CB8AC3E}">
        <p14:creationId xmlns:p14="http://schemas.microsoft.com/office/powerpoint/2010/main" val="20382207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 xmlns:a16="http://schemas.microsoft.com/office/drawing/2014/main" id="{5B59B11F-D5AC-4C76-991A-5BD8426B9DA5}"/>
              </a:ext>
            </a:extLst>
          </p:cNvPr>
          <p:cNvSpPr>
            <a:spLocks noGrp="1"/>
          </p:cNvSpPr>
          <p:nvPr>
            <p:ph type="title"/>
          </p:nvPr>
        </p:nvSpPr>
        <p:spPr/>
        <p:txBody>
          <a:bodyPr>
            <a:normAutofit fontScale="90000"/>
          </a:bodyPr>
          <a:lstStyle/>
          <a:p>
            <a:r>
              <a:rPr lang="tr-TR" dirty="0" err="1"/>
              <a:t>EKPSS’ye</a:t>
            </a:r>
            <a:r>
              <a:rPr lang="tr-TR" dirty="0"/>
              <a:t> girebilmek için eğitim düzeyi şartı var mıdır? </a:t>
            </a:r>
          </a:p>
        </p:txBody>
      </p:sp>
      <p:sp>
        <p:nvSpPr>
          <p:cNvPr id="3" name="İçerik Yer Tutucusu 2">
            <a:extLst>
              <a:ext uri="{FF2B5EF4-FFF2-40B4-BE49-F238E27FC236}">
                <a16:creationId xmlns="" xmlns:a16="http://schemas.microsoft.com/office/drawing/2014/main" id="{73CEAA88-181B-469F-9FE0-6D95BEC609BA}"/>
              </a:ext>
            </a:extLst>
          </p:cNvPr>
          <p:cNvSpPr>
            <a:spLocks noGrp="1"/>
          </p:cNvSpPr>
          <p:nvPr>
            <p:ph idx="1"/>
          </p:nvPr>
        </p:nvSpPr>
        <p:spPr/>
        <p:txBody>
          <a:bodyPr>
            <a:normAutofit/>
          </a:bodyPr>
          <a:lstStyle/>
          <a:p>
            <a:pPr marL="0" indent="0">
              <a:buNone/>
            </a:pPr>
            <a:r>
              <a:rPr lang="tr-TR" sz="2800" i="1" dirty="0" err="1">
                <a:latin typeface="Arial" panose="020B0604020202020204" pitchFamily="34" charset="0"/>
                <a:cs typeface="Arial" panose="020B0604020202020204" pitchFamily="34" charset="0"/>
              </a:rPr>
              <a:t>EKPSS’ye</a:t>
            </a:r>
            <a:r>
              <a:rPr lang="tr-TR" sz="2800" i="1" dirty="0">
                <a:latin typeface="Arial" panose="020B0604020202020204" pitchFamily="34" charset="0"/>
                <a:cs typeface="Arial" panose="020B0604020202020204" pitchFamily="34" charset="0"/>
              </a:rPr>
              <a:t>; ortaöğretim kurumlarından, yüksek öğretim ön lisans veya lisans programlarından mezun olan veya </a:t>
            </a:r>
            <a:r>
              <a:rPr lang="tr-TR" sz="2800" i="1" dirty="0" err="1">
                <a:latin typeface="Arial" panose="020B0604020202020204" pitchFamily="34" charset="0"/>
                <a:cs typeface="Arial" panose="020B0604020202020204" pitchFamily="34" charset="0"/>
              </a:rPr>
              <a:t>EKPSS’nin</a:t>
            </a:r>
            <a:r>
              <a:rPr lang="tr-TR" sz="2800" i="1" dirty="0">
                <a:latin typeface="Arial" panose="020B0604020202020204" pitchFamily="34" charset="0"/>
                <a:cs typeface="Arial" panose="020B0604020202020204" pitchFamily="34" charset="0"/>
              </a:rPr>
              <a:t> geçerlilik süresi içinde mezun olabilecek durumda </a:t>
            </a:r>
            <a:r>
              <a:rPr lang="tr-TR" sz="2800" i="1" dirty="0" smtClean="0">
                <a:latin typeface="Arial" panose="020B0604020202020204" pitchFamily="34" charset="0"/>
                <a:cs typeface="Arial" panose="020B0604020202020204" pitchFamily="34" charset="0"/>
              </a:rPr>
              <a:t>olan yetersizliği olan adaylar başvurabilir</a:t>
            </a:r>
            <a:endParaRPr lang="tr-TR" sz="28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236320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270</TotalTime>
  <Words>1095</Words>
  <Application>Microsoft Office PowerPoint</Application>
  <PresentationFormat>Ekran Gösterisi (4:3)</PresentationFormat>
  <Paragraphs>129</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Akış</vt:lpstr>
      <vt:lpstr>  </vt:lpstr>
      <vt:lpstr>ÖZEL EĞİTİM HAKKI</vt:lpstr>
      <vt:lpstr>PowerPoint Sunusu</vt:lpstr>
      <vt:lpstr>Engelli aylığı nedir?</vt:lpstr>
      <vt:lpstr>EVDE BAKIM MAAŞI </vt:lpstr>
      <vt:lpstr>EKPSS başvuru yerleştirme ve atama tarihleri nasıl öğrenilir?</vt:lpstr>
      <vt:lpstr>Ortaöğretim ve altı eğitim düzeyindeki özel gereksinimliler memur olabilirler mi?</vt:lpstr>
      <vt:lpstr>                       EKPSS</vt:lpstr>
      <vt:lpstr>EKPSS’ye girebilmek için eğitim düzeyi şartı var mıdır? </vt:lpstr>
      <vt:lpstr>KPSS soruları yetersizlik gruplarına göre farklılaşmakta mıdır?</vt:lpstr>
      <vt:lpstr>EKPSS YETERSİZLİK ORANI</vt:lpstr>
      <vt:lpstr>İETT ENGELLİ KARTI</vt:lpstr>
      <vt:lpstr>TCDD İNDİRİM</vt:lpstr>
      <vt:lpstr>THY İNDİRİMİ</vt:lpstr>
      <vt:lpstr>DEVLET TİYATROLARINDA İNDİRİM</vt:lpstr>
      <vt:lpstr>MÜZE VE ÖREN YERLERİNDE İNDİRİM</vt:lpstr>
      <vt:lpstr>İSKİ Su faturası (%50 İndirim) </vt:lpstr>
      <vt:lpstr>DİGİTÜRK İNDİRİMİ</vt:lpstr>
      <vt:lpstr>MUAYENEDE ÖNCELİK </vt:lpstr>
      <vt:lpstr>ENGELLİ PARK YERLERİ </vt:lpstr>
      <vt:lpstr>YETERSİZLİĞİ OLAN ÇOCUĞU OLAN ANNELERE ERKEN EMEKLİLİK HAKKI</vt:lpstr>
      <vt:lpstr>YETERSİZLİĞİ OLAN MEMURUN NÖBET DURUMU</vt:lpstr>
      <vt:lpstr>OTURULAN KONUTTA DÜZENLEME YAPILMASI</vt:lpstr>
      <vt:lpstr>Engelliler Koordinasyon Merkezi           (SEKOM) </vt:lpstr>
      <vt:lpstr>Kaymakamlık Sosyal Yardımlaşma ve Dayanışma Vakfı   </vt:lpstr>
      <vt:lpstr>ÖZEL GEREKSİNİMLİ SPORCULAR </vt:lpstr>
      <vt:lpstr>İŞİTME YETERSİZLİĞİ OLAN BİREYLER </vt:lpstr>
      <vt:lpstr>SOSYAL GÜVENCEYE TABİ OLANLAR İÇİN İŞİTME CİHAZI ALIM KOŞULLARI:</vt:lpstr>
      <vt:lpstr>SOSYAL GÜVENCEYE TABİ OLANLAR İÇİN İŞİTME CİHAZI ALIM KOŞULLARI:</vt:lpstr>
      <vt:lpstr>SOSYAL GÜVENCESİ OLMAYANLAR İÇİN İŞİTME CİHAZI:</vt:lpstr>
      <vt:lpstr>MESLEK EDİNDİRME </vt:lpstr>
      <vt:lpstr>GELİR VERGİSİ İNDİRİMİ</vt:lpstr>
      <vt:lpstr>ONSEKİZ YAŞ ÜSTÜ ENGELLİ MAAŞI</vt:lpstr>
      <vt:lpstr>ÜNİVERSİTEDE ÖZEL GEREKSİNİMLİ ÖĞRENCİLER</vt:lpstr>
      <vt:lpstr> İSTİHDAM </vt:lpstr>
      <vt:lpstr>ÇALIŞAN ÖZEL GEREKSİNİMLİLER </vt:lpstr>
      <vt:lpstr>ÖZEL GEREKSİNİMLİ SEÇMENLER </vt:lpstr>
      <vt:lpstr>SAĞLIK RAPOR ALIM ÜCRETİ</vt:lpstr>
      <vt:lpstr>ENGELLİ SORUNLARI DANIŞMA</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ENGELLİ HAKLARI</dc:title>
  <dc:creator>pc</dc:creator>
  <cp:lastModifiedBy>PC</cp:lastModifiedBy>
  <cp:revision>38</cp:revision>
  <dcterms:created xsi:type="dcterms:W3CDTF">2018-10-26T06:59:29Z</dcterms:created>
  <dcterms:modified xsi:type="dcterms:W3CDTF">2021-05-10T13:28:13Z</dcterms:modified>
</cp:coreProperties>
</file>